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7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  <p:sldMasterId id="2147483722" r:id="rId5"/>
    <p:sldMasterId id="2147483732" r:id="rId6"/>
    <p:sldMasterId id="2147483712" r:id="rId7"/>
    <p:sldMasterId id="2147483702" r:id="rId8"/>
    <p:sldMasterId id="2147483672" r:id="rId9"/>
    <p:sldMasterId id="2147483682" r:id="rId10"/>
    <p:sldMasterId id="2147483692" r:id="rId11"/>
  </p:sldMasterIdLst>
  <p:notesMasterIdLst>
    <p:notesMasterId r:id="rId24"/>
  </p:notesMasterIdLst>
  <p:sldIdLst>
    <p:sldId id="256" r:id="rId12"/>
    <p:sldId id="331" r:id="rId13"/>
    <p:sldId id="466" r:id="rId14"/>
    <p:sldId id="459" r:id="rId15"/>
    <p:sldId id="458" r:id="rId16"/>
    <p:sldId id="460" r:id="rId17"/>
    <p:sldId id="462" r:id="rId18"/>
    <p:sldId id="463" r:id="rId19"/>
    <p:sldId id="464" r:id="rId20"/>
    <p:sldId id="465" r:id="rId21"/>
    <p:sldId id="467" r:id="rId22"/>
    <p:sldId id="354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1259" autoAdjust="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8BCDFA-C25B-46FF-AC21-63F3156E7FD3}" type="datetimeFigureOut">
              <a:rPr lang="en-US" smtClean="0"/>
              <a:t>1/31/2024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BA8298-6840-4ACC-A6A7-917E1C36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2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2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 regarding Criterion 1 Mission?</a:t>
            </a:r>
            <a:br>
              <a:rPr lang="en-US" dirty="0"/>
            </a:br>
            <a:r>
              <a:rPr lang="en-US" dirty="0"/>
              <a:t>Aha slides – Spin the Wheel Game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0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5AEDFF-4B68-4B51-91FA-47274B8D79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1462" y="451412"/>
            <a:ext cx="5286737" cy="381964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929" y="4356100"/>
            <a:ext cx="775214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4E024B-927A-418A-AB20-A1BB3BB1C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64" r="1"/>
          <a:stretch/>
        </p:blipFill>
        <p:spPr>
          <a:xfrm>
            <a:off x="370390" y="613462"/>
            <a:ext cx="2801072" cy="351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2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6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11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4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64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67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45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5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CB9F2E-44E2-4CFF-9ABA-964FF920EC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6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91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67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14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6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35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04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1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63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2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7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37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45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721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2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62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6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57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23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56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01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0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0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320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601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76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43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1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90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9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05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689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3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636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14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136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49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66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855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733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351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7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341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42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3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5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78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828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215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8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43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52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61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20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6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2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0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9288-161D-46A1-A147-59690ED95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Criterion 5:Institutional Effectiveness, Resources and Planning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F9C60-F94F-4E35-A014-2B120425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4" y="4446638"/>
            <a:ext cx="7752142" cy="11842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January 31, 2024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Melissa Ramirez, Director of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Doug Mead, Director of Institutional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13048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CAE4F-61B9-4824-A1C5-D0EDBF36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F2E6A-8B1A-4115-AD1C-7BF74E957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3.2 Provide institutional infrastructure that meets student needs and mirrors business and industry environments.</a:t>
            </a:r>
          </a:p>
          <a:p>
            <a:pPr marL="0" indent="0">
              <a:buNone/>
            </a:pPr>
            <a:r>
              <a:rPr lang="en-US" sz="2400" dirty="0"/>
              <a:t>3.2.1 Create standard operating procedures to evaluate, budget, and improve campus facilities to support student learning, belonging and engagement.</a:t>
            </a:r>
          </a:p>
          <a:p>
            <a:pPr marL="0" indent="0">
              <a:buNone/>
            </a:pPr>
            <a:r>
              <a:rPr lang="en-US" b="1" dirty="0"/>
              <a:t>3.3 Recruit and retain a high quality workforce.</a:t>
            </a:r>
          </a:p>
          <a:p>
            <a:pPr marL="0" indent="0">
              <a:buNone/>
            </a:pPr>
            <a:r>
              <a:rPr lang="en-US" sz="2400" dirty="0"/>
              <a:t>3.3.1 Implement workforce planning.</a:t>
            </a:r>
          </a:p>
          <a:p>
            <a:pPr marL="0" indent="0">
              <a:buNone/>
            </a:pPr>
            <a:r>
              <a:rPr lang="en-US" sz="2400" dirty="0"/>
              <a:t>3.3.2 Foster employee professional development and culture of inclusion.</a:t>
            </a:r>
          </a:p>
        </p:txBody>
      </p:sp>
    </p:spTree>
    <p:extLst>
      <p:ext uri="{BB962C8B-B14F-4D97-AF65-F5344CB8AC3E}">
        <p14:creationId xmlns:p14="http://schemas.microsoft.com/office/powerpoint/2010/main" val="296718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F864C-CB84-4C6E-AAB0-D9CFBFE47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295"/>
            <a:ext cx="78867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33050-76D7-4E8C-9C1D-BE6151951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9529"/>
            <a:ext cx="7886700" cy="51098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Process</a:t>
            </a:r>
          </a:p>
          <a:p>
            <a:pPr lvl="1"/>
            <a:r>
              <a:rPr lang="en-US" dirty="0"/>
              <a:t>How do you determine departmental goals and initiatives?</a:t>
            </a:r>
          </a:p>
          <a:p>
            <a:pPr lvl="1"/>
            <a:r>
              <a:rPr lang="en-US" dirty="0"/>
              <a:t>How do you determine budgetary priorities?</a:t>
            </a:r>
          </a:p>
          <a:p>
            <a:pPr marL="0" indent="0">
              <a:buNone/>
            </a:pPr>
            <a:r>
              <a:rPr lang="en-US" b="1" dirty="0"/>
              <a:t>Alignment</a:t>
            </a:r>
          </a:p>
          <a:p>
            <a:pPr lvl="1"/>
            <a:r>
              <a:rPr lang="en-US" dirty="0"/>
              <a:t>How are your departmental goals and initiatives aligned with the Mission and Strategic Plan? </a:t>
            </a:r>
          </a:p>
          <a:p>
            <a:pPr lvl="1"/>
            <a:r>
              <a:rPr lang="en-US" dirty="0"/>
              <a:t>How are your departmental initiatives aligned with the College's budgetary priorities?</a:t>
            </a:r>
          </a:p>
          <a:p>
            <a:pPr marL="0" indent="0">
              <a:buNone/>
            </a:pPr>
            <a:r>
              <a:rPr lang="en-US" b="1" dirty="0"/>
              <a:t>Impact</a:t>
            </a:r>
          </a:p>
          <a:p>
            <a:pPr lvl="1"/>
            <a:r>
              <a:rPr lang="en-US" dirty="0"/>
              <a:t>Overall, have your goals and initiatives succeeded? How do you know? Please provide an example of those that have or have not.</a:t>
            </a:r>
            <a:endParaRPr lang="en-US" sz="2000" dirty="0"/>
          </a:p>
          <a:p>
            <a:pPr lvl="1"/>
            <a:r>
              <a:rPr lang="en-US" dirty="0"/>
              <a:t>How are your departmental goals and initiatives monitored throughout the academic year?</a:t>
            </a:r>
            <a:endParaRPr lang="en-US" sz="2000" dirty="0"/>
          </a:p>
          <a:p>
            <a:pPr lvl="1"/>
            <a:r>
              <a:rPr lang="en-US" dirty="0"/>
              <a:t>Provide any examples of how your initiatives or goals have changed throughout the academic year 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5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31C45-8641-4EBD-AD21-7233228D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Content Placeholder 3" descr="Logo&#10;&#10;Description automatically generated with medium confidence">
            <a:extLst>
              <a:ext uri="{FF2B5EF4-FFF2-40B4-BE49-F238E27FC236}">
                <a16:creationId xmlns:a16="http://schemas.microsoft.com/office/drawing/2014/main" id="{B141977C-0E57-4278-8B10-CA4F76834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14650" y="2543175"/>
            <a:ext cx="3038475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B28B-4C57-4E57-810D-083E109D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1314"/>
            <a:ext cx="7886700" cy="153353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5: Institutional Effectiveness, Resources, and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E0AC-C012-4190-B76A-98A703EC8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13562"/>
            <a:ext cx="7886700" cy="2832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institution’s resources, structures, and processes are sufficient to fulfill its mission, improve the quality of its educational offerings, and respond to future challenges and opportunities.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5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EAFFD-18CE-4FEE-B4AD-2D6BC6AC7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880" y="592048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dirty="0"/>
              <a:t>Process, Alignment, Impact!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7169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0FA0-7FF9-47AF-98FD-25B90811E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489" y="365126"/>
            <a:ext cx="8394853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2023-2026 Strategic Plan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Pathways to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BA72F-4570-40D6-B21E-75B9F77AB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Deliver innovative education and training to elevate students within the workforce or to facilitate their transfer to a university. </a:t>
            </a:r>
          </a:p>
          <a:p>
            <a:pPr marL="514350" indent="-514350">
              <a:buAutoNum type="arabicPeriod"/>
            </a:pPr>
            <a:r>
              <a:rPr lang="en-US" dirty="0"/>
              <a:t>Be the leader of expanding opportunities for student access and success. </a:t>
            </a:r>
          </a:p>
          <a:p>
            <a:pPr marL="514350" indent="-514350">
              <a:buAutoNum type="arabicPeriod"/>
            </a:pPr>
            <a:r>
              <a:rPr lang="en-US" dirty="0"/>
              <a:t>Build organizational capacity to increase impact throughout the region. </a:t>
            </a:r>
          </a:p>
        </p:txBody>
      </p:sp>
    </p:spTree>
    <p:extLst>
      <p:ext uri="{BB962C8B-B14F-4D97-AF65-F5344CB8AC3E}">
        <p14:creationId xmlns:p14="http://schemas.microsoft.com/office/powerpoint/2010/main" val="111040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E2901-C9CC-421A-AB41-F50C2AF6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53" y="268870"/>
            <a:ext cx="8040897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76972-0702-4942-B445-BB0BDBDE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51" y="1680698"/>
            <a:ext cx="7886700" cy="4720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1.1 Provide relevant and emerging academic programs aligned to meet the needs of the region.</a:t>
            </a:r>
            <a:br>
              <a:rPr lang="en-US" sz="3200" b="1" dirty="0"/>
            </a:br>
            <a:br>
              <a:rPr lang="en-US" b="1" dirty="0"/>
            </a:br>
            <a:r>
              <a:rPr lang="en-US" dirty="0"/>
              <a:t>1.1.1 Distribute needs assessment survey to business and industry. </a:t>
            </a:r>
          </a:p>
          <a:p>
            <a:pPr marL="0" indent="0">
              <a:buNone/>
            </a:pPr>
            <a:r>
              <a:rPr lang="en-US" dirty="0"/>
              <a:t>1.1.2 Evaluate existing and potential new degrees, certificates, short-term credentials, and training programs to meet evolving employer needs for qualified workers. </a:t>
            </a:r>
          </a:p>
          <a:p>
            <a:pPr marL="0" indent="0">
              <a:buNone/>
            </a:pPr>
            <a:r>
              <a:rPr lang="en-US" dirty="0"/>
              <a:t>1.1.3 Integrate emerging technologies and industry trends throughout the curriculum.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735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A19E-70D4-48E0-84B8-89DA0A8AF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973" y="149466"/>
            <a:ext cx="8377327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D642C-1F78-45F6-A809-B885D4A22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759" y="1475029"/>
            <a:ext cx="7886700" cy="5503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1.2 Strengthen student support systems that contribute to achieving academic goals.</a:t>
            </a:r>
          </a:p>
          <a:p>
            <a:pPr marL="0" indent="0">
              <a:buNone/>
            </a:pPr>
            <a:r>
              <a:rPr lang="en-US" sz="2400" dirty="0"/>
              <a:t>1.2.1 Assure each student has individual plan of study, which is used to drive completion.</a:t>
            </a:r>
          </a:p>
          <a:p>
            <a:pPr marL="0" indent="0">
              <a:buNone/>
            </a:pPr>
            <a:r>
              <a:rPr lang="en-US" sz="2400" dirty="0"/>
              <a:t>1.2.2 Increase % of students taking college composition and/or college mathematics within their first 30 credit hours by 2% annually.</a:t>
            </a:r>
          </a:p>
          <a:p>
            <a:pPr marL="0" indent="0">
              <a:buNone/>
            </a:pPr>
            <a:r>
              <a:rPr lang="en-US" sz="2400" dirty="0"/>
              <a:t>1.2.3 Increase the total credit hours awarded through Prior Learning Assessment (PLA) by 8% by 2026.</a:t>
            </a:r>
          </a:p>
          <a:p>
            <a:pPr marL="0" indent="0">
              <a:buNone/>
            </a:pPr>
            <a:r>
              <a:rPr lang="en-US" sz="2400" dirty="0"/>
              <a:t>1.2.4 Improve access to institutional information and resources.</a:t>
            </a:r>
          </a:p>
          <a:p>
            <a:pPr marL="0" indent="0">
              <a:buNone/>
            </a:pPr>
            <a:r>
              <a:rPr lang="en-US" sz="2400" dirty="0"/>
              <a:t>1.2.5 Create a standard operating procedure for co-curricular assessment.</a:t>
            </a:r>
          </a:p>
        </p:txBody>
      </p:sp>
    </p:spTree>
    <p:extLst>
      <p:ext uri="{BB962C8B-B14F-4D97-AF65-F5344CB8AC3E}">
        <p14:creationId xmlns:p14="http://schemas.microsoft.com/office/powerpoint/2010/main" val="10397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E85C-27C3-485D-9561-1BE981C8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2264-049F-4365-9FF3-087539BFC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/>
              <a:t>2.1 Provide accessible and affordable education.</a:t>
            </a:r>
          </a:p>
          <a:p>
            <a:pPr marL="0" indent="0">
              <a:buNone/>
            </a:pPr>
            <a:r>
              <a:rPr lang="en-US" dirty="0"/>
              <a:t>2.1.1 Conduct annual review of tuition, fees, and related costs against those of peer institutions and actual costs to maintain understanding of value proposition.</a:t>
            </a:r>
          </a:p>
          <a:p>
            <a:pPr marL="0" indent="0">
              <a:buNone/>
            </a:pPr>
            <a:r>
              <a:rPr lang="en-US" dirty="0"/>
              <a:t>2.1.2 Enhance public awareness and perception of the College.</a:t>
            </a:r>
          </a:p>
          <a:p>
            <a:pPr marL="0" indent="0">
              <a:buNone/>
            </a:pPr>
            <a:r>
              <a:rPr lang="en-US" sz="3300" b="1" dirty="0"/>
              <a:t>2.2 Increase enrollment of traditional and underrepresented students.</a:t>
            </a:r>
          </a:p>
          <a:p>
            <a:pPr marL="0" indent="0">
              <a:buNone/>
            </a:pPr>
            <a:r>
              <a:rPr lang="en-US" dirty="0"/>
              <a:t>2.2.1 Achieve sustainable enrollment of 2,600 students by 2026.</a:t>
            </a:r>
          </a:p>
          <a:p>
            <a:pPr marL="0" indent="0">
              <a:buNone/>
            </a:pPr>
            <a:r>
              <a:rPr lang="en-US" dirty="0"/>
              <a:t>2.2.2 Increase the Full Time Equivalent (FTE) of traditional, adult, full-time, and underrepresented students annually by 5% through 2026.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93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0D94-A594-4C3C-B815-E5653F128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3D192-DDCE-4661-8159-6E3C58749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2.3 Increase participation and matriculation rates of College Credit Plus students.</a:t>
            </a:r>
          </a:p>
          <a:p>
            <a:pPr marL="0" indent="0">
              <a:buNone/>
            </a:pPr>
            <a:r>
              <a:rPr lang="en-US" sz="2400" dirty="0"/>
              <a:t>2.3.1 Increase matriculation of graduating College Credit Plus (CCP) students by 15% by 2026. </a:t>
            </a:r>
          </a:p>
          <a:p>
            <a:pPr marL="0" indent="0">
              <a:buNone/>
            </a:pPr>
            <a:r>
              <a:rPr lang="en-US" sz="2400" dirty="0"/>
              <a:t>2.3.2 Develop pathways and plans of study for each CCP student such that they may earn at least 12 credit hours to maximize transferability.</a:t>
            </a:r>
          </a:p>
          <a:p>
            <a:pPr marL="0" indent="0">
              <a:buNone/>
            </a:pPr>
            <a:r>
              <a:rPr lang="en-US" sz="2400" dirty="0"/>
              <a:t>2.3.3  Increase exposure to TSCC for CCP students who do not take courses at TSCC's main campus.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C16F1-42E4-4ADD-AA6F-B0110F6AC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2023 Strategic Plan – Objectives &amp; Action Plan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3F52F-3842-41A1-B713-B82A967F0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3.1 Develop systems that support a culture of fiscal sustainability.</a:t>
            </a:r>
          </a:p>
          <a:p>
            <a:pPr marL="0" indent="0">
              <a:buNone/>
            </a:pPr>
            <a:r>
              <a:rPr lang="en-US" sz="2400" dirty="0"/>
              <a:t>3.1.1 Revise financial controls and standard operating procedures.</a:t>
            </a:r>
          </a:p>
          <a:p>
            <a:pPr marL="0" indent="0">
              <a:buNone/>
            </a:pPr>
            <a:r>
              <a:rPr lang="en-US" sz="2400" dirty="0"/>
              <a:t>3.1.2 Grow external funding, including grants, business and industry support, and other donors, in conjunction with Terra College Foundation.</a:t>
            </a:r>
          </a:p>
          <a:p>
            <a:pPr marL="0" indent="0">
              <a:buNone/>
            </a:pPr>
            <a:r>
              <a:rPr lang="en-US" sz="2400" dirty="0"/>
              <a:t>3.1.3 Increase reserves by 2026 according to Reserves Policy.</a:t>
            </a:r>
          </a:p>
        </p:txBody>
      </p:sp>
    </p:spTree>
    <p:extLst>
      <p:ext uri="{BB962C8B-B14F-4D97-AF65-F5344CB8AC3E}">
        <p14:creationId xmlns:p14="http://schemas.microsoft.com/office/powerpoint/2010/main" val="2524837236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&amp; Clos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rra 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4AD8B60-F16B-47DB-B8D2-CA8C03283179}"/>
    </a:ext>
  </a:extLst>
</a:theme>
</file>

<file path=ppt/theme/theme3.xml><?xml version="1.0" encoding="utf-8"?>
<a:theme xmlns:a="http://schemas.openxmlformats.org/drawingml/2006/main" name="Terra Theme 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58F261A-13BB-4577-9736-7EE9EE414AE6}"/>
    </a:ext>
  </a:extLst>
</a:theme>
</file>

<file path=ppt/theme/theme4.xml><?xml version="1.0" encoding="utf-8"?>
<a:theme xmlns:a="http://schemas.openxmlformats.org/drawingml/2006/main" name="Terra Theme 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917C62C-A762-40B6-8453-117BE72CB840}"/>
    </a:ext>
  </a:extLst>
</a:theme>
</file>

<file path=ppt/theme/theme5.xml><?xml version="1.0" encoding="utf-8"?>
<a:theme xmlns:a="http://schemas.openxmlformats.org/drawingml/2006/main" name="Terra Theme 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337AEAF8-8259-4D30-94DF-F03B23438D21}"/>
    </a:ext>
  </a:extLst>
</a:theme>
</file>

<file path=ppt/theme/theme6.xml><?xml version="1.0" encoding="utf-8"?>
<a:theme xmlns:a="http://schemas.openxmlformats.org/drawingml/2006/main" name="Terra Theme 6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6490F8B-B6A2-47D0-8617-D8F6E6955E44}"/>
    </a:ext>
  </a:extLst>
</a:theme>
</file>

<file path=ppt/theme/theme7.xml><?xml version="1.0" encoding="utf-8"?>
<a:theme xmlns:a="http://schemas.openxmlformats.org/drawingml/2006/main" name="Terra Theme 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AAD9CE4-8D37-4CFC-B37A-DBB62958AE4C}"/>
    </a:ext>
  </a:extLst>
</a:theme>
</file>

<file path=ppt/theme/theme8.xml><?xml version="1.0" encoding="utf-8"?>
<a:theme xmlns:a="http://schemas.openxmlformats.org/drawingml/2006/main" name="Terra Theme 8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57887BFC-87A9-40E1-BC6A-E47E64B64A9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8A95727AD50419D203801D706ADC2" ma:contentTypeVersion="13" ma:contentTypeDescription="Create a new document." ma:contentTypeScope="" ma:versionID="d47bab999988f1b1b64873151f2b0c7b">
  <xsd:schema xmlns:xsd="http://www.w3.org/2001/XMLSchema" xmlns:xs="http://www.w3.org/2001/XMLSchema" xmlns:p="http://schemas.microsoft.com/office/2006/metadata/properties" xmlns:ns3="cb4fc2a8-adf5-4e76-a0f6-772a3424dbd7" xmlns:ns4="54038cfc-4392-47f0-a24a-9fe302730320" targetNamespace="http://schemas.microsoft.com/office/2006/metadata/properties" ma:root="true" ma:fieldsID="c695f56c6841cc2f2a3d0ccfea0baca8" ns3:_="" ns4:_="">
    <xsd:import namespace="cb4fc2a8-adf5-4e76-a0f6-772a3424dbd7"/>
    <xsd:import namespace="54038cfc-4392-47f0-a24a-9fe3027303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fc2a8-adf5-4e76-a0f6-772a3424d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8cfc-4392-47f0-a24a-9fe302730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B1582B-FF24-41B9-BC1E-BBAB528CBBED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cb4fc2a8-adf5-4e76-a0f6-772a3424dbd7"/>
    <ds:schemaRef ds:uri="54038cfc-4392-47f0-a24a-9fe302730320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7EF7FB2-9537-479D-8139-6B316DF6C9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63911-B74A-4E20-BC3D-CD43BE5BC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fc2a8-adf5-4e76-a0f6-772a3424dbd7"/>
    <ds:schemaRef ds:uri="54038cfc-4392-47f0-a24a-9fe302730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143415</TotalTime>
  <Words>595</Words>
  <Application>Microsoft Office PowerPoint</Application>
  <PresentationFormat>On-screen Show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Opening &amp; Closing</vt:lpstr>
      <vt:lpstr>Terra Theme 1</vt:lpstr>
      <vt:lpstr>Terra Theme 2</vt:lpstr>
      <vt:lpstr>Terra Theme 3</vt:lpstr>
      <vt:lpstr>Terra Theme 4</vt:lpstr>
      <vt:lpstr>Terra Theme 6</vt:lpstr>
      <vt:lpstr>Terra Theme 7</vt:lpstr>
      <vt:lpstr>Terra Theme 8</vt:lpstr>
      <vt:lpstr>Criterion 5:Institutional Effectiveness, Resources and Planning</vt:lpstr>
      <vt:lpstr>Criterion 5: Institutional Effectiveness, Resources, and Planning</vt:lpstr>
      <vt:lpstr>PowerPoint Presentation</vt:lpstr>
      <vt:lpstr>2023-2026 Strategic Plan Pathways to Progress</vt:lpstr>
      <vt:lpstr>2023 Strategic Plan – Objectives &amp; Action Plan</vt:lpstr>
      <vt:lpstr>2023 Strategic Plan – Objectives &amp; Action Plan</vt:lpstr>
      <vt:lpstr>2023 Strategic Plan – Objectives &amp; Action Plan</vt:lpstr>
      <vt:lpstr>2023 Strategic Plan – Objectives &amp; Action Plan</vt:lpstr>
      <vt:lpstr>2023 Strategic Plan – Objectives &amp; Action Plan</vt:lpstr>
      <vt:lpstr>2023 Strategic Plan – Objectives &amp; Action Plan</vt:lpstr>
      <vt:lpstr>Group Discussion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Steinberger, Eric J</dc:creator>
  <cp:lastModifiedBy>Ramirez, Melissa M</cp:lastModifiedBy>
  <cp:revision>235</cp:revision>
  <cp:lastPrinted>2024-01-31T13:51:39Z</cp:lastPrinted>
  <dcterms:created xsi:type="dcterms:W3CDTF">2020-07-17T15:30:53Z</dcterms:created>
  <dcterms:modified xsi:type="dcterms:W3CDTF">2024-01-31T19:42:29Z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0x010100B138A95727AD50419D203801D706ADC2</vt:lpwstr>
  </property>
</Properties>
</file>