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7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  <p:sldMasterId id="2147483722" r:id="rId5"/>
    <p:sldMasterId id="2147483732" r:id="rId6"/>
    <p:sldMasterId id="2147483712" r:id="rId7"/>
    <p:sldMasterId id="2147483702" r:id="rId8"/>
    <p:sldMasterId id="2147483672" r:id="rId9"/>
    <p:sldMasterId id="2147483682" r:id="rId10"/>
    <p:sldMasterId id="2147483692" r:id="rId11"/>
  </p:sldMasterIdLst>
  <p:notesMasterIdLst>
    <p:notesMasterId r:id="rId25"/>
  </p:notesMasterIdLst>
  <p:sldIdLst>
    <p:sldId id="256" r:id="rId12"/>
    <p:sldId id="332" r:id="rId13"/>
    <p:sldId id="331" r:id="rId14"/>
    <p:sldId id="355" r:id="rId15"/>
    <p:sldId id="387" r:id="rId16"/>
    <p:sldId id="378" r:id="rId17"/>
    <p:sldId id="388" r:id="rId18"/>
    <p:sldId id="364" r:id="rId19"/>
    <p:sldId id="362" r:id="rId20"/>
    <p:sldId id="384" r:id="rId21"/>
    <p:sldId id="386" r:id="rId22"/>
    <p:sldId id="354" r:id="rId23"/>
    <p:sldId id="385" r:id="rId2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1259" autoAdjust="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8BCDFA-C25B-46FF-AC21-63F3156E7F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BA8298-6840-4ACC-A6A7-917E1C36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2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2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22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Opportunity for improvement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Demonstrate our strengths and accomplishments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54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Upcoming HLC Information Sessions – Please let us know if you’re unable to attend. We can schedule an alternative time to meet.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45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 – please take a moment to review the website to ensure the information we are providing is update to date and accurate. Submit a Marketing Request Ticket to make changes to the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8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quick recap from last month’s session:</a:t>
            </a:r>
            <a:br>
              <a:rPr lang="en-US" dirty="0"/>
            </a:br>
            <a:r>
              <a:rPr lang="en-US" dirty="0"/>
              <a:t>Terra State follows the Open Pathway which is a 10 year accreditation cycle.</a:t>
            </a:r>
            <a:br>
              <a:rPr lang="en-US" dirty="0"/>
            </a:br>
            <a:r>
              <a:rPr lang="en-US" dirty="0"/>
              <a:t>As a requirement from the Open Pathway, we must submit a QI project. TSCC participated in the HLC Assessment Academy as part of their QI project. Our project focused on Program Learning Outcome an Co-Curricular Assessment.</a:t>
            </a:r>
          </a:p>
          <a:p>
            <a:r>
              <a:rPr lang="en-US" dirty="0"/>
              <a:t>Areas of Improvement from our last site visit: IR, Policies and Procedures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42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 regarding Criterion 1 Mission?</a:t>
            </a:r>
            <a:br>
              <a:rPr lang="en-US" dirty="0"/>
            </a:br>
            <a:r>
              <a:rPr lang="en-US" dirty="0"/>
              <a:t>Aha slides – Spin the Wheel Game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0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5AEDFF-4B68-4B51-91FA-47274B8D79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1462" y="451412"/>
            <a:ext cx="5286737" cy="381964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929" y="4356100"/>
            <a:ext cx="775214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4E024B-927A-418A-AB20-A1BB3BB1C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64" r="1"/>
          <a:stretch/>
        </p:blipFill>
        <p:spPr>
          <a:xfrm>
            <a:off x="370390" y="613462"/>
            <a:ext cx="2801072" cy="351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2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6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11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4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64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67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45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5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CB9F2E-44E2-4CFF-9ABA-964FF920EC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6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91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67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14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6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35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04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1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63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2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7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37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45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721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2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62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6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57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23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56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01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0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0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320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601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76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43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1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90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9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05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689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3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636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14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136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49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66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855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733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351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7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341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42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3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5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78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828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215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8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43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52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61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20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6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2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0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rra.edu/about_us/accreditation/hlc_visit.ph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ahaslides.com/CRITERION1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9288-161D-46A1-A147-59690ED95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Criterion 1: Mission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F9C60-F94F-4E35-A014-2B120425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4" y="4446638"/>
            <a:ext cx="7752142" cy="11842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October 18, 2023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Melissa Ramirez, Director of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Doug Mead, Director of Institutional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13048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FDC6-04E3-444B-AAC6-3E20E48A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What’s Next	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E9118-8D3B-4FF6-91C9-396070614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8207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Become familiar with TSCC’s Preparing for the HLC visit web page: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https://www.terra.edu/about_us/accreditation/hlc_visit.php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One will be available for campus input: November 1, 2023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Take a moment to review TSCC’s website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HLC Information Session: Wednesday, November 8, 2023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 Opinion Survey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Months Prior to the Visit: Email Notification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Months Prior to the Visit: Share Survey Link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Month Prior to  the Visit: HLC provides results to the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8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5F000-5D4E-4CC3-8A30-97A48E1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Recap from last HLC Information Session: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5A5F1-C4A5-4812-BEBE-6997431B8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TSCC follows the Open Pathway Accreditation Cycle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Quality Initiative Focused on: Program Learning Outcomes and Co-Curricular Assessment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Areas for improvement from last site visit: Institutional Policies and Procedures, Institutional Research, and Outcomes Assessment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Comprehensive Site Visit: March 25-26,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happens during an HLC Site Visit: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Peer review team visits campus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forum sessions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Compliance Review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Reviews Assurance Argument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Peer review team issues final recommendation to the Institutional Actions Council (IAC).</a:t>
            </a:r>
            <a:br>
              <a:rPr lang="en-US" dirty="0"/>
            </a:b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5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31C45-8641-4EBD-AD21-7233228D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Content Placeholder 3" descr="Logo&#10;&#10;Description automatically generated with medium confidence">
            <a:extLst>
              <a:ext uri="{FF2B5EF4-FFF2-40B4-BE49-F238E27FC236}">
                <a16:creationId xmlns:a16="http://schemas.microsoft.com/office/drawing/2014/main" id="{B141977C-0E57-4278-8B10-CA4F76834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14650" y="2543175"/>
            <a:ext cx="3038475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CE17F-A0B4-45D7-B535-882A4167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Discussion!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1BE52-9424-4294-9D9A-2EDC78E7B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0" y="5992368"/>
            <a:ext cx="4882134" cy="500506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https://ahaslides.com/CRITERION1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8C8CBC4-00BA-4FCE-B608-21C1C0BF1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971" y="2037112"/>
            <a:ext cx="3608832" cy="360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40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6FD1-D58D-4CC5-8374-C7E26DEF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HLC Criteria for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F2C0-011A-4612-A0B5-5E62CFEE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Integrity: Ethical and Responsible Conduct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Quality, Resources and Support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Evaluation and Improvement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Resources, Planning and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Each Criterion has Core Components and Sub-Components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0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B28B-4C57-4E57-810D-083E109D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1.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E0AC-C012-4190-B76A-98A703EC8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690689"/>
            <a:ext cx="7886700" cy="2832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institution’s</a:t>
            </a:r>
            <a:r>
              <a:rPr lang="en-US" sz="3600" dirty="0"/>
              <a:t> mission is clear and articulated publicly; it guides the institution’s operations.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5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AC44-FEDB-4B06-B7AB-F7C60F9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0550"/>
            <a:ext cx="78867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1. Mission Core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CF7DE-1DC1-4682-A148-6BBD040A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2663"/>
            <a:ext cx="7886700" cy="4014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1.A.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The institution’s mission is articulated publicly and operationalized throughout the institution.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1.B.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The institution’s mission demonstrates commitment to the public good.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1.C.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The institution provides opportunities for civic engagement in a diverse, multicultural society and globally connected world, as appropriate within its mission and for the constituencies it serves.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391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51EF-25CB-40EA-9F01-E48E250B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is the Mission Connected?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23B7157-98DC-4FB9-9625-1C8DD3A5A0B9}"/>
              </a:ext>
            </a:extLst>
          </p:cNvPr>
          <p:cNvSpPr/>
          <p:nvPr/>
        </p:nvSpPr>
        <p:spPr>
          <a:xfrm>
            <a:off x="2879607" y="2978389"/>
            <a:ext cx="3485071" cy="1147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Mission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6A172F-0D94-4D80-9DB9-C0E8EF1E04D9}"/>
              </a:ext>
            </a:extLst>
          </p:cNvPr>
          <p:cNvSpPr/>
          <p:nvPr/>
        </p:nvSpPr>
        <p:spPr>
          <a:xfrm>
            <a:off x="974786" y="1831076"/>
            <a:ext cx="3122762" cy="1147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Resources, Planning, and Institutional Effectiveness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C0C2FA-C419-4FF2-8F40-99FA3F714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75" y="1831076"/>
            <a:ext cx="3279116" cy="1064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1800" dirty="0"/>
              <a:t>Integrity: Ethical &amp; Responsible Conduct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EF278DD-450E-42A6-9721-765C088544DA}"/>
              </a:ext>
            </a:extLst>
          </p:cNvPr>
          <p:cNvSpPr/>
          <p:nvPr/>
        </p:nvSpPr>
        <p:spPr>
          <a:xfrm>
            <a:off x="819510" y="4047075"/>
            <a:ext cx="3122762" cy="1138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Teaching &amp; Learning: Quality, Resources and Support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B4F97C-4A9B-4587-820B-D695011AC960}"/>
              </a:ext>
            </a:extLst>
          </p:cNvPr>
          <p:cNvSpPr/>
          <p:nvPr/>
        </p:nvSpPr>
        <p:spPr>
          <a:xfrm>
            <a:off x="5201729" y="4042613"/>
            <a:ext cx="3122762" cy="1147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Teaching &amp; Learning: Evaluation and Improvement</a:t>
            </a:r>
          </a:p>
        </p:txBody>
      </p:sp>
    </p:spTree>
    <p:extLst>
      <p:ext uri="{BB962C8B-B14F-4D97-AF65-F5344CB8AC3E}">
        <p14:creationId xmlns:p14="http://schemas.microsoft.com/office/powerpoint/2010/main" val="320693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AE859-C1CA-41F6-8A00-6C04A8F8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TSCC’s Mission, Vision and Core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8A06-6D15-46D1-B103-9CD5F90B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35150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provide the highest quality education and training to our students, faculty, staff and community</a:t>
            </a:r>
          </a:p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the model for academic excellence, student-focused service and community engagement.</a:t>
            </a:r>
          </a:p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Core Values</a:t>
            </a:r>
          </a:p>
          <a:p>
            <a:pPr marL="514350" indent="-514350" algn="ctr">
              <a:buNone/>
            </a:pP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eamwork</a:t>
            </a:r>
          </a:p>
          <a:p>
            <a:pPr marL="514350" indent="-514350" algn="ctr">
              <a:buNone/>
            </a:pP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xcellence</a:t>
            </a:r>
          </a:p>
          <a:p>
            <a:pPr marL="514350" indent="-514350" algn="ctr">
              <a:buNone/>
            </a:pP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espect</a:t>
            </a:r>
          </a:p>
          <a:p>
            <a:pPr marL="514350" indent="-514350" algn="ctr">
              <a:buNone/>
            </a:pP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esponsibility</a:t>
            </a:r>
          </a:p>
          <a:p>
            <a:pPr marL="514350" indent="-514350" algn="ctr">
              <a:buNone/>
            </a:pPr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ccountability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9430C-D45F-4AE8-928E-A25FEE63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23291-9187-4E22-B756-3A473B7EB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02" y="1570008"/>
            <a:ext cx="7886700" cy="460695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 institution’s mission understood broadly?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mission statement located?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and how was the mission developed (the process)? Who was involved, had input?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did students, faculty, staff and community members become aware of it?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mission published?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is the mission reviewed? When? How often? Who is involved in the review to ensure it still fits the purpose for existence?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does your office, department, or division contribute to TSCC’s mission, vision and core values?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decisions show your major interest is serving society?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3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331DF-EB59-4E56-852E-2F2D1B20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655D-931F-45F5-A772-4F9A2450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Attend Upcoming HLC Information Sessions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Reflect on the Things We Have Done at TSCC in the Past 5 Years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Ready to Share Your Reflections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don’t know the answer, there is no need to make an answer or guess. It’s okay to say, “I don’t know”.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Remember, this is an opportunity to Tell Our Story – Who we are and what we do!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79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B70B3A-F38F-4D5E-B586-5BDF6647C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231929"/>
              </p:ext>
            </p:extLst>
          </p:nvPr>
        </p:nvGraphicFramePr>
        <p:xfrm>
          <a:off x="633984" y="682658"/>
          <a:ext cx="7467028" cy="5578006"/>
        </p:xfrm>
        <a:graphic>
          <a:graphicData uri="http://schemas.openxmlformats.org/drawingml/2006/table">
            <a:tbl>
              <a:tblPr firstRow="1" firstCol="1" bandRow="1"/>
              <a:tblGrid>
                <a:gridCol w="3008742">
                  <a:extLst>
                    <a:ext uri="{9D8B030D-6E8A-4147-A177-3AD203B41FA5}">
                      <a16:colId xmlns:a16="http://schemas.microsoft.com/office/drawing/2014/main" val="1752666823"/>
                    </a:ext>
                  </a:extLst>
                </a:gridCol>
                <a:gridCol w="1511418">
                  <a:extLst>
                    <a:ext uri="{9D8B030D-6E8A-4147-A177-3AD203B41FA5}">
                      <a16:colId xmlns:a16="http://schemas.microsoft.com/office/drawing/2014/main" val="710953435"/>
                    </a:ext>
                  </a:extLst>
                </a:gridCol>
                <a:gridCol w="1727337">
                  <a:extLst>
                    <a:ext uri="{9D8B030D-6E8A-4147-A177-3AD203B41FA5}">
                      <a16:colId xmlns:a16="http://schemas.microsoft.com/office/drawing/2014/main" val="2382956877"/>
                    </a:ext>
                  </a:extLst>
                </a:gridCol>
                <a:gridCol w="1219531">
                  <a:extLst>
                    <a:ext uri="{9D8B030D-6E8A-4147-A177-3AD203B41FA5}">
                      <a16:colId xmlns:a16="http://schemas.microsoft.com/office/drawing/2014/main" val="5386930"/>
                    </a:ext>
                  </a:extLst>
                </a:gridCol>
              </a:tblGrid>
              <a:tr h="3679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82096"/>
                  </a:ext>
                </a:extLst>
              </a:tr>
              <a:tr h="829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Here’s the Scoop on the next HLC Information Session!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Criterion 2: Integrity: Ethical and Responsible Conduct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November 8,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Neeley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488930"/>
                  </a:ext>
                </a:extLst>
              </a:tr>
              <a:tr h="8499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Let’s not wine about HLC!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Criterion 3: Teaching and Learning – Quality, Resources and Support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December 6,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Neeley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24792"/>
                  </a:ext>
                </a:extLst>
              </a:tr>
              <a:tr h="829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Our next HLC Information Session is just rolling with lots of information!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Criterion 4: Teaching and Learning -Evaluation and Improvement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January 24, 2024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Doepker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392479"/>
                  </a:ext>
                </a:extLst>
              </a:tr>
              <a:tr h="7025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HLC is all that and a slice of Pie!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Criterion 5: Institutional Effectiveness, Resources and Planning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January 31</a:t>
                      </a:r>
                      <a:r>
                        <a:rPr lang="en-US" sz="1200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2024</a:t>
                      </a:r>
                      <a:b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Doepker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144033"/>
                  </a:ext>
                </a:extLst>
              </a:tr>
              <a:tr h="702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Don’t get it twisted, the next HLC Information Session is something you do knot want to miss!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HLC Accreditation Assurance Argument: Final Campus Review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February 7, 2024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Doepker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334075"/>
                  </a:ext>
                </a:extLst>
              </a:tr>
              <a:tr h="7025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Here is the last pizza HLC Information before our HLC site visit!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 Campus Preparation for HLC Comprehensive Site Visit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Wednesday, March 6, 2024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4:00 – 5:00 pm</a:t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Doepker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3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723122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&amp; Clos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rra 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4AD8B60-F16B-47DB-B8D2-CA8C03283179}"/>
    </a:ext>
  </a:extLst>
</a:theme>
</file>

<file path=ppt/theme/theme3.xml><?xml version="1.0" encoding="utf-8"?>
<a:theme xmlns:a="http://schemas.openxmlformats.org/drawingml/2006/main" name="Terra Theme 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58F261A-13BB-4577-9736-7EE9EE414AE6}"/>
    </a:ext>
  </a:extLst>
</a:theme>
</file>

<file path=ppt/theme/theme4.xml><?xml version="1.0" encoding="utf-8"?>
<a:theme xmlns:a="http://schemas.openxmlformats.org/drawingml/2006/main" name="Terra Theme 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917C62C-A762-40B6-8453-117BE72CB840}"/>
    </a:ext>
  </a:extLst>
</a:theme>
</file>

<file path=ppt/theme/theme5.xml><?xml version="1.0" encoding="utf-8"?>
<a:theme xmlns:a="http://schemas.openxmlformats.org/drawingml/2006/main" name="Terra Theme 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337AEAF8-8259-4D30-94DF-F03B23438D21}"/>
    </a:ext>
  </a:extLst>
</a:theme>
</file>

<file path=ppt/theme/theme6.xml><?xml version="1.0" encoding="utf-8"?>
<a:theme xmlns:a="http://schemas.openxmlformats.org/drawingml/2006/main" name="Terra Theme 6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6490F8B-B6A2-47D0-8617-D8F6E6955E44}"/>
    </a:ext>
  </a:extLst>
</a:theme>
</file>

<file path=ppt/theme/theme7.xml><?xml version="1.0" encoding="utf-8"?>
<a:theme xmlns:a="http://schemas.openxmlformats.org/drawingml/2006/main" name="Terra Theme 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AAD9CE4-8D37-4CFC-B37A-DBB62958AE4C}"/>
    </a:ext>
  </a:extLst>
</a:theme>
</file>

<file path=ppt/theme/theme8.xml><?xml version="1.0" encoding="utf-8"?>
<a:theme xmlns:a="http://schemas.openxmlformats.org/drawingml/2006/main" name="Terra Theme 8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57887BFC-87A9-40E1-BC6A-E47E64B64A9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8A95727AD50419D203801D706ADC2" ma:contentTypeVersion="13" ma:contentTypeDescription="Create a new document." ma:contentTypeScope="" ma:versionID="d47bab999988f1b1b64873151f2b0c7b">
  <xsd:schema xmlns:xsd="http://www.w3.org/2001/XMLSchema" xmlns:xs="http://www.w3.org/2001/XMLSchema" xmlns:p="http://schemas.microsoft.com/office/2006/metadata/properties" xmlns:ns3="cb4fc2a8-adf5-4e76-a0f6-772a3424dbd7" xmlns:ns4="54038cfc-4392-47f0-a24a-9fe302730320" targetNamespace="http://schemas.microsoft.com/office/2006/metadata/properties" ma:root="true" ma:fieldsID="c695f56c6841cc2f2a3d0ccfea0baca8" ns3:_="" ns4:_="">
    <xsd:import namespace="cb4fc2a8-adf5-4e76-a0f6-772a3424dbd7"/>
    <xsd:import namespace="54038cfc-4392-47f0-a24a-9fe3027303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fc2a8-adf5-4e76-a0f6-772a3424d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8cfc-4392-47f0-a24a-9fe302730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B63911-B74A-4E20-BC3D-CD43BE5BC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fc2a8-adf5-4e76-a0f6-772a3424dbd7"/>
    <ds:schemaRef ds:uri="54038cfc-4392-47f0-a24a-9fe302730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EF7FB2-9537-479D-8139-6B316DF6C9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B1582B-FF24-41B9-BC1E-BBAB528CBBED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cb4fc2a8-adf5-4e76-a0f6-772a3424dbd7"/>
    <ds:schemaRef ds:uri="http://www.w3.org/XML/1998/namespace"/>
    <ds:schemaRef ds:uri="http://schemas.microsoft.com/office/infopath/2007/PartnerControls"/>
    <ds:schemaRef ds:uri="54038cfc-4392-47f0-a24a-9fe30273032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86967</TotalTime>
  <Words>829</Words>
  <Application>Microsoft Office PowerPoint</Application>
  <PresentationFormat>On-screen Show (4:3)</PresentationFormat>
  <Paragraphs>123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Opening &amp; Closing</vt:lpstr>
      <vt:lpstr>Terra Theme 1</vt:lpstr>
      <vt:lpstr>Terra Theme 2</vt:lpstr>
      <vt:lpstr>Terra Theme 3</vt:lpstr>
      <vt:lpstr>Terra Theme 4</vt:lpstr>
      <vt:lpstr>Terra Theme 6</vt:lpstr>
      <vt:lpstr>Terra Theme 7</vt:lpstr>
      <vt:lpstr>Terra Theme 8</vt:lpstr>
      <vt:lpstr>Criterion 1: Mission</vt:lpstr>
      <vt:lpstr>HLC Criteria for Accreditation</vt:lpstr>
      <vt:lpstr>Criterion 1. Mission</vt:lpstr>
      <vt:lpstr>Criterion 1. Mission Core Components</vt:lpstr>
      <vt:lpstr>How is the Mission Connected?</vt:lpstr>
      <vt:lpstr>TSCC’s Mission, Vision and Core Values</vt:lpstr>
      <vt:lpstr>Ask Yourself</vt:lpstr>
      <vt:lpstr>How Can You Help?</vt:lpstr>
      <vt:lpstr>PowerPoint Presentation</vt:lpstr>
      <vt:lpstr>What’s Next  </vt:lpstr>
      <vt:lpstr>Recap from last HLC Information Session:</vt:lpstr>
      <vt:lpstr>Questions?</vt:lpstr>
      <vt:lpstr>Group Discussion!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Steinberger, Eric J</dc:creator>
  <cp:lastModifiedBy>Ramirez, Melissa M</cp:lastModifiedBy>
  <cp:revision>149</cp:revision>
  <cp:lastPrinted>2023-10-17T21:05:50Z</cp:lastPrinted>
  <dcterms:created xsi:type="dcterms:W3CDTF">2020-07-17T15:30:53Z</dcterms:created>
  <dcterms:modified xsi:type="dcterms:W3CDTF">2023-10-18T18:54:22Z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0x010100B138A95727AD50419D203801D706ADC2</vt:lpwstr>
  </property>
</Properties>
</file>