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6.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7.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4"/>
    <p:sldMasterId id="2147483722" r:id="rId5"/>
    <p:sldMasterId id="2147483732" r:id="rId6"/>
    <p:sldMasterId id="2147483712" r:id="rId7"/>
    <p:sldMasterId id="2147483702" r:id="rId8"/>
    <p:sldMasterId id="2147483672" r:id="rId9"/>
    <p:sldMasterId id="2147483682" r:id="rId10"/>
    <p:sldMasterId id="2147483692" r:id="rId11"/>
  </p:sldMasterIdLst>
  <p:notesMasterIdLst>
    <p:notesMasterId r:id="rId26"/>
  </p:notesMasterIdLst>
  <p:sldIdLst>
    <p:sldId id="256" r:id="rId12"/>
    <p:sldId id="332" r:id="rId13"/>
    <p:sldId id="331" r:id="rId14"/>
    <p:sldId id="422" r:id="rId15"/>
    <p:sldId id="436" r:id="rId16"/>
    <p:sldId id="437" r:id="rId17"/>
    <p:sldId id="423" r:id="rId18"/>
    <p:sldId id="451" r:id="rId19"/>
    <p:sldId id="452" r:id="rId20"/>
    <p:sldId id="453" r:id="rId21"/>
    <p:sldId id="454" r:id="rId22"/>
    <p:sldId id="455" r:id="rId23"/>
    <p:sldId id="456" r:id="rId24"/>
    <p:sldId id="354" r:id="rId2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1259" autoAdjust="0"/>
  </p:normalViewPr>
  <p:slideViewPr>
    <p:cSldViewPr snapToGrid="0">
      <p:cViewPr varScale="1">
        <p:scale>
          <a:sx n="111" d="100"/>
          <a:sy n="111" d="100"/>
        </p:scale>
        <p:origin x="1512" y="10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3.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B8BCDFA-C25B-46FF-AC21-63F3156E7FD3}" type="datetimeFigureOut">
              <a:rPr lang="en-US" smtClean="0"/>
              <a:t>12/7/2023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8BA8298-6840-4ACC-A6A7-917E1C362E32}" type="slidenum">
              <a:rPr lang="en-US" smtClean="0"/>
              <a:t>‹#›</a:t>
            </a:fld>
            <a:endParaRPr lang="en-US"/>
          </a:p>
        </p:txBody>
      </p:sp>
    </p:spTree>
    <p:extLst>
      <p:ext uri="{BB962C8B-B14F-4D97-AF65-F5344CB8AC3E}">
        <p14:creationId xmlns:p14="http://schemas.microsoft.com/office/powerpoint/2010/main" val="1843225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MR</a:t>
            </a:r>
          </a:p>
        </p:txBody>
      </p:sp>
      <p:sp>
        <p:nvSpPr>
          <p:cNvPr id="4" name="Slide Number Placeholder 3"/>
          <p:cNvSpPr>
            <a:spLocks noGrp="1"/>
          </p:cNvSpPr>
          <p:nvPr>
            <p:ph type="sldNum" sz="quarter" idx="5"/>
          </p:nvPr>
        </p:nvSpPr>
        <p:spPr/>
        <p:txBody>
          <a:bodyPr/>
          <a:lstStyle/>
          <a:p>
            <a:fld id="{38BA8298-6840-4ACC-A6A7-917E1C362E32}" type="slidenum">
              <a:rPr lang="en-US" smtClean="0"/>
              <a:t>2</a:t>
            </a:fld>
            <a:endParaRPr lang="en-US"/>
          </a:p>
        </p:txBody>
      </p:sp>
    </p:spTree>
    <p:extLst>
      <p:ext uri="{BB962C8B-B14F-4D97-AF65-F5344CB8AC3E}">
        <p14:creationId xmlns:p14="http://schemas.microsoft.com/office/powerpoint/2010/main" val="1578110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DM</a:t>
            </a:r>
          </a:p>
        </p:txBody>
      </p:sp>
      <p:sp>
        <p:nvSpPr>
          <p:cNvPr id="4" name="Slide Number Placeholder 3"/>
          <p:cNvSpPr>
            <a:spLocks noGrp="1"/>
          </p:cNvSpPr>
          <p:nvPr>
            <p:ph type="sldNum" sz="quarter" idx="5"/>
          </p:nvPr>
        </p:nvSpPr>
        <p:spPr/>
        <p:txBody>
          <a:bodyPr/>
          <a:lstStyle/>
          <a:p>
            <a:fld id="{38BA8298-6840-4ACC-A6A7-917E1C362E32}" type="slidenum">
              <a:rPr lang="en-US" smtClean="0"/>
              <a:t>3</a:t>
            </a:fld>
            <a:endParaRPr lang="en-US"/>
          </a:p>
        </p:txBody>
      </p:sp>
    </p:spTree>
    <p:extLst>
      <p:ext uri="{BB962C8B-B14F-4D97-AF65-F5344CB8AC3E}">
        <p14:creationId xmlns:p14="http://schemas.microsoft.com/office/powerpoint/2010/main" val="369642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questions regarding Criterion 1 Mission?</a:t>
            </a:r>
            <a:br>
              <a:rPr lang="en-US" dirty="0"/>
            </a:br>
            <a:r>
              <a:rPr lang="en-US" dirty="0"/>
              <a:t>Aha slides – Spin the Wheel Game </a:t>
            </a:r>
          </a:p>
        </p:txBody>
      </p:sp>
      <p:sp>
        <p:nvSpPr>
          <p:cNvPr id="4" name="Slide Number Placeholder 3"/>
          <p:cNvSpPr>
            <a:spLocks noGrp="1"/>
          </p:cNvSpPr>
          <p:nvPr>
            <p:ph type="sldNum" sz="quarter" idx="5"/>
          </p:nvPr>
        </p:nvSpPr>
        <p:spPr/>
        <p:txBody>
          <a:bodyPr/>
          <a:lstStyle/>
          <a:p>
            <a:fld id="{38BA8298-6840-4ACC-A6A7-917E1C362E32}" type="slidenum">
              <a:rPr lang="en-US" smtClean="0"/>
              <a:t>14</a:t>
            </a:fld>
            <a:endParaRPr lang="en-US"/>
          </a:p>
        </p:txBody>
      </p:sp>
    </p:spTree>
    <p:extLst>
      <p:ext uri="{BB962C8B-B14F-4D97-AF65-F5344CB8AC3E}">
        <p14:creationId xmlns:p14="http://schemas.microsoft.com/office/powerpoint/2010/main" val="20079038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penin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55AEDFF-4B68-4B51-91FA-47274B8D7973}"/>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3171462" y="451412"/>
            <a:ext cx="5286737" cy="3819645"/>
          </a:xfrm>
          <a:prstGeom prst="rect">
            <a:avLst/>
          </a:prstGeom>
        </p:spPr>
        <p:txBody>
          <a:bodyPr anchor="ctr" anchorCtr="0">
            <a:normAutofit/>
          </a:bodyPr>
          <a:lstStyle>
            <a:lvl1pPr algn="ctr">
              <a:defRPr sz="6000"/>
            </a:lvl1pPr>
          </a:lstStyle>
          <a:p>
            <a:r>
              <a:rPr lang="en-US" dirty="0"/>
              <a:t>Click to edit Master title style</a:t>
            </a:r>
          </a:p>
        </p:txBody>
      </p:sp>
      <p:sp>
        <p:nvSpPr>
          <p:cNvPr id="3" name="Subtitle 2"/>
          <p:cNvSpPr>
            <a:spLocks noGrp="1"/>
          </p:cNvSpPr>
          <p:nvPr>
            <p:ph type="subTitle" idx="1"/>
          </p:nvPr>
        </p:nvSpPr>
        <p:spPr>
          <a:xfrm>
            <a:off x="695929" y="4356100"/>
            <a:ext cx="7752142" cy="1655762"/>
          </a:xfrm>
          <a:prstGeom prst="rect">
            <a:avLst/>
          </a:prstGeom>
        </p:spPr>
        <p:txBody>
          <a:bodyPr>
            <a:norm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a:extLst>
              <a:ext uri="{FF2B5EF4-FFF2-40B4-BE49-F238E27FC236}">
                <a16:creationId xmlns:a16="http://schemas.microsoft.com/office/drawing/2014/main" id="{674E024B-927A-418A-AB20-A1BB3BB1CCE1}"/>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2964" r="1"/>
          <a:stretch/>
        </p:blipFill>
        <p:spPr>
          <a:xfrm>
            <a:off x="370390" y="613462"/>
            <a:ext cx="2801072" cy="3519055"/>
          </a:xfrm>
          <a:prstGeom prst="rect">
            <a:avLst/>
          </a:prstGeom>
        </p:spPr>
      </p:pic>
    </p:spTree>
    <p:extLst>
      <p:ext uri="{BB962C8B-B14F-4D97-AF65-F5344CB8AC3E}">
        <p14:creationId xmlns:p14="http://schemas.microsoft.com/office/powerpoint/2010/main" val="2895557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675929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02933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376162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593794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482411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620743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1147644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7863671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40293454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213950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losin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CB9F2E-44E2-4CFF-9ABA-964FF920EC37}"/>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5143613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964191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978067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2534149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5674608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0992358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2578047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743119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7341639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41189522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30867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9823371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3012450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4680721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1448216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783462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466262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831957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1223923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765156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3882013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99300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6293007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2909320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5154601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7175762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5254543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9483712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0070905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9451491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62356054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83506893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682635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62136368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8848147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52971362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99834935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7606665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76438552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87587332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86393518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82807047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50913411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694994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19264280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4056636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226635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52257823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70178287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53802159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228632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431824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034777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6898879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4.png"/><Relationship Id="rId5" Type="http://schemas.openxmlformats.org/officeDocument/2006/relationships/slideLayout" Target="../slideLayouts/slideLayout7.xml"/><Relationship Id="rId10"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image" Target="../media/image6.png"/><Relationship Id="rId5" Type="http://schemas.openxmlformats.org/officeDocument/2006/relationships/slideLayout" Target="../slideLayouts/slideLayout25.xml"/><Relationship Id="rId10" Type="http://schemas.openxmlformats.org/officeDocument/2006/relationships/theme" Target="../theme/theme4.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image" Target="../media/image7.png"/><Relationship Id="rId5" Type="http://schemas.openxmlformats.org/officeDocument/2006/relationships/slideLayout" Target="../slideLayouts/slideLayout34.xml"/><Relationship Id="rId10" Type="http://schemas.openxmlformats.org/officeDocument/2006/relationships/theme" Target="../theme/theme5.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image" Target="../media/image8.png"/><Relationship Id="rId5" Type="http://schemas.openxmlformats.org/officeDocument/2006/relationships/slideLayout" Target="../slideLayouts/slideLayout43.xml"/><Relationship Id="rId10" Type="http://schemas.openxmlformats.org/officeDocument/2006/relationships/theme" Target="../theme/theme6.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image" Target="../media/image9.png"/><Relationship Id="rId5" Type="http://schemas.openxmlformats.org/officeDocument/2006/relationships/slideLayout" Target="../slideLayouts/slideLayout52.xml"/><Relationship Id="rId10" Type="http://schemas.openxmlformats.org/officeDocument/2006/relationships/theme" Target="../theme/theme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image" Target="../media/image10.png"/><Relationship Id="rId5" Type="http://schemas.openxmlformats.org/officeDocument/2006/relationships/slideLayout" Target="../slideLayouts/slideLayout61.xml"/><Relationship Id="rId10" Type="http://schemas.openxmlformats.org/officeDocument/2006/relationships/theme" Target="../theme/theme8.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0205238"/>
      </p:ext>
    </p:extLst>
  </p:cSld>
  <p:clrMap bg1="lt1" tx1="dk1" bg2="lt2" tx2="dk2" accent1="accent1" accent2="accent2" accent3="accent3" accent4="accent4" accent5="accent5" accent6="accent6" hlink="hlink" folHlink="folHlink"/>
  <p:sldLayoutIdLst>
    <p:sldLayoutId id="2147483750" r:id="rId1"/>
    <p:sldLayoutId id="21474837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12/7/2023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3656961717"/>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12/7/2023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10043230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12/7/2023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660029725"/>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12/7/2023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95312207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12/7/2023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35267516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12/7/2023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286820961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12/7/2023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339426222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79288-161D-46A1-A147-59690ED95FEB}"/>
              </a:ext>
            </a:extLst>
          </p:cNvPr>
          <p:cNvSpPr>
            <a:spLocks noGrp="1"/>
          </p:cNvSpPr>
          <p:nvPr>
            <p:ph type="ctrTitle"/>
          </p:nvPr>
        </p:nvSpPr>
        <p:spPr/>
        <p:txBody>
          <a:bodyPr>
            <a:normAutofit/>
          </a:bodyPr>
          <a:lstStyle/>
          <a:p>
            <a:r>
              <a:rPr lang="en-US" sz="4400" b="1" dirty="0">
                <a:latin typeface="Arial" panose="020B0604020202020204" pitchFamily="34" charset="0"/>
                <a:cs typeface="Arial" panose="020B0604020202020204" pitchFamily="34" charset="0"/>
              </a:rPr>
              <a:t>Criterion 3: Teaching and Learning: Quality Resources and Support</a:t>
            </a:r>
            <a:endParaRPr lang="en-US" sz="4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EAF9C60-F94F-4E35-A014-2B1204252010}"/>
              </a:ext>
            </a:extLst>
          </p:cNvPr>
          <p:cNvSpPr>
            <a:spLocks noGrp="1"/>
          </p:cNvSpPr>
          <p:nvPr>
            <p:ph type="subTitle" idx="1"/>
          </p:nvPr>
        </p:nvSpPr>
        <p:spPr>
          <a:xfrm>
            <a:off x="514954" y="4446638"/>
            <a:ext cx="7752142" cy="1184223"/>
          </a:xfrm>
        </p:spPr>
        <p:txBody>
          <a:bodyPr>
            <a:normAutofit lnSpcReduction="10000"/>
          </a:bodyPr>
          <a:lstStyle/>
          <a:p>
            <a:r>
              <a:rPr lang="en-US" dirty="0">
                <a:latin typeface="Arial" panose="020B0604020202020204" pitchFamily="34" charset="0"/>
                <a:cs typeface="Arial" panose="020B0604020202020204" pitchFamily="34" charset="0"/>
              </a:rPr>
              <a:t>Wednesday, December 6, 2023</a:t>
            </a:r>
          </a:p>
          <a:p>
            <a:r>
              <a:rPr lang="en-US" dirty="0">
                <a:latin typeface="Arial" panose="020B0604020202020204" pitchFamily="34" charset="0"/>
                <a:cs typeface="Arial" panose="020B0604020202020204" pitchFamily="34" charset="0"/>
              </a:rPr>
              <a:t>Melissa Ramirez, Director of Institutional Effectiveness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Doug Mead, Director of Institutional Research</a:t>
            </a:r>
          </a:p>
        </p:txBody>
      </p:sp>
    </p:spTree>
    <p:extLst>
      <p:ext uri="{BB962C8B-B14F-4D97-AF65-F5344CB8AC3E}">
        <p14:creationId xmlns:p14="http://schemas.microsoft.com/office/powerpoint/2010/main" val="1130484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5B49A-09D8-4147-9A3C-A83CDBDCFD1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Table 3 Questions</a:t>
            </a:r>
          </a:p>
        </p:txBody>
      </p:sp>
      <p:sp>
        <p:nvSpPr>
          <p:cNvPr id="3" name="Content Placeholder 2">
            <a:extLst>
              <a:ext uri="{FF2B5EF4-FFF2-40B4-BE49-F238E27FC236}">
                <a16:creationId xmlns:a16="http://schemas.microsoft.com/office/drawing/2014/main" id="{DCF9E772-6EC9-48E6-8D26-8DFBECF43697}"/>
              </a:ext>
            </a:extLst>
          </p:cNvPr>
          <p:cNvSpPr>
            <a:spLocks noGrp="1"/>
          </p:cNvSpPr>
          <p:nvPr>
            <p:ph idx="1"/>
          </p:nvPr>
        </p:nvSpPr>
        <p:spPr/>
        <p:txBody>
          <a:bodyPr/>
          <a:lstStyle/>
          <a:p>
            <a:pPr lvl="0"/>
            <a:r>
              <a:rPr lang="en-US" dirty="0">
                <a:latin typeface="Arial" panose="020B0604020202020204" pitchFamily="34" charset="0"/>
                <a:cs typeface="Arial" panose="020B0604020202020204" pitchFamily="34" charset="0"/>
              </a:rPr>
              <a:t>Help us better understand your curriculum development process. What is the process for making curriculum changes in your academic programs?</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Walk us through an example of a recent action by the Curriculum Committee.</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What is the role of faculty in ensuring academic quality?</a:t>
            </a:r>
          </a:p>
          <a:p>
            <a:endParaRPr lang="en-US" dirty="0"/>
          </a:p>
        </p:txBody>
      </p:sp>
    </p:spTree>
    <p:extLst>
      <p:ext uri="{BB962C8B-B14F-4D97-AF65-F5344CB8AC3E}">
        <p14:creationId xmlns:p14="http://schemas.microsoft.com/office/powerpoint/2010/main" val="3216728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7A9E-335A-4445-82C8-15F2FF54AA0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Table 4 Questions</a:t>
            </a:r>
          </a:p>
        </p:txBody>
      </p:sp>
      <p:sp>
        <p:nvSpPr>
          <p:cNvPr id="3" name="Content Placeholder 2">
            <a:extLst>
              <a:ext uri="{FF2B5EF4-FFF2-40B4-BE49-F238E27FC236}">
                <a16:creationId xmlns:a16="http://schemas.microsoft.com/office/drawing/2014/main" id="{CC630321-2365-4361-8471-33037A919AB1}"/>
              </a:ext>
            </a:extLst>
          </p:cNvPr>
          <p:cNvSpPr>
            <a:spLocks noGrp="1"/>
          </p:cNvSpPr>
          <p:nvPr>
            <p:ph idx="1"/>
          </p:nvPr>
        </p:nvSpPr>
        <p:spPr/>
        <p:txBody>
          <a:bodyPr/>
          <a:lstStyle/>
          <a:p>
            <a:pPr lvl="0"/>
            <a:r>
              <a:rPr lang="en-US" dirty="0">
                <a:latin typeface="Arial" panose="020B0604020202020204" pitchFamily="34" charset="0"/>
                <a:cs typeface="Arial" panose="020B0604020202020204" pitchFamily="34" charset="0"/>
              </a:rPr>
              <a:t>What is your department’s vision for the future? How does it relate to the college’s vision?</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As you look to the future, what do you see as the greatest challenges confronting TSCC as it seeks to teach and evaluate student learning and to improve the environment for quality learning?</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652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DF631-7645-4171-B409-D5103D73BE4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Table 5 Questions</a:t>
            </a:r>
          </a:p>
        </p:txBody>
      </p:sp>
      <p:sp>
        <p:nvSpPr>
          <p:cNvPr id="3" name="Content Placeholder 2">
            <a:extLst>
              <a:ext uri="{FF2B5EF4-FFF2-40B4-BE49-F238E27FC236}">
                <a16:creationId xmlns:a16="http://schemas.microsoft.com/office/drawing/2014/main" id="{E6A4108C-9A3B-4538-BFF0-C9ABB685608D}"/>
              </a:ext>
            </a:extLst>
          </p:cNvPr>
          <p:cNvSpPr>
            <a:spLocks noGrp="1"/>
          </p:cNvSpPr>
          <p:nvPr>
            <p:ph idx="1"/>
          </p:nvPr>
        </p:nvSpPr>
        <p:spPr/>
        <p:txBody>
          <a:bodyPr/>
          <a:lstStyle/>
          <a:p>
            <a:pPr lvl="0"/>
            <a:r>
              <a:rPr lang="en-US" dirty="0"/>
              <a:t>How does the institution promote consistency in student learning across all modalities?</a:t>
            </a:r>
            <a:br>
              <a:rPr lang="en-US" dirty="0"/>
            </a:br>
            <a:endParaRPr lang="en-US" dirty="0"/>
          </a:p>
          <a:p>
            <a:pPr lvl="0"/>
            <a:r>
              <a:rPr lang="en-US" dirty="0"/>
              <a:t>How does TSCC provide support for the development of online classes?</a:t>
            </a:r>
            <a:br>
              <a:rPr lang="en-US" dirty="0"/>
            </a:br>
            <a:endParaRPr lang="en-US" dirty="0"/>
          </a:p>
          <a:p>
            <a:r>
              <a:rPr lang="en-US" dirty="0"/>
              <a:t>Do you follow quality principles for online courses?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6970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11545-2ABB-4FD7-95D6-C778F7F8265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Table 6 Questions</a:t>
            </a:r>
          </a:p>
        </p:txBody>
      </p:sp>
      <p:sp>
        <p:nvSpPr>
          <p:cNvPr id="3" name="Content Placeholder 2">
            <a:extLst>
              <a:ext uri="{FF2B5EF4-FFF2-40B4-BE49-F238E27FC236}">
                <a16:creationId xmlns:a16="http://schemas.microsoft.com/office/drawing/2014/main" id="{A3FDD4D1-66D3-4CB3-A765-967234C8981D}"/>
              </a:ext>
            </a:extLst>
          </p:cNvPr>
          <p:cNvSpPr>
            <a:spLocks noGrp="1"/>
          </p:cNvSpPr>
          <p:nvPr>
            <p:ph idx="1"/>
          </p:nvPr>
        </p:nvSpPr>
        <p:spPr/>
        <p:txBody>
          <a:bodyPr/>
          <a:lstStyle/>
          <a:p>
            <a:pPr lvl="0"/>
            <a:r>
              <a:rPr lang="en-US" dirty="0">
                <a:latin typeface="Arial" panose="020B0604020202020204" pitchFamily="34" charset="0"/>
                <a:cs typeface="Arial" panose="020B0604020202020204" pitchFamily="34" charset="0"/>
              </a:rPr>
              <a:t>What resources are available for professional development for faculty?</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Professional development for non-faculty employees is also an important aspect of building an excellent learning community.  How does TSCC support staff in your professional advancement?</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Tell us a little about faculty workload.</a:t>
            </a:r>
          </a:p>
          <a:p>
            <a:endParaRPr lang="en-US" dirty="0"/>
          </a:p>
        </p:txBody>
      </p:sp>
    </p:spTree>
    <p:extLst>
      <p:ext uri="{BB962C8B-B14F-4D97-AF65-F5344CB8AC3E}">
        <p14:creationId xmlns:p14="http://schemas.microsoft.com/office/powerpoint/2010/main" val="3680702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31C45-8641-4EBD-AD21-7233228D5AC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Questions?</a:t>
            </a:r>
          </a:p>
        </p:txBody>
      </p:sp>
      <p:pic>
        <p:nvPicPr>
          <p:cNvPr id="4" name="Content Placeholder 3" descr="Logo&#10;&#10;Description automatically generated with medium confidence">
            <a:extLst>
              <a:ext uri="{FF2B5EF4-FFF2-40B4-BE49-F238E27FC236}">
                <a16:creationId xmlns:a16="http://schemas.microsoft.com/office/drawing/2014/main" id="{B141977C-0E57-4278-8B10-CA4F7683451B}"/>
              </a:ext>
            </a:extLst>
          </p:cNvPr>
          <p:cNvPicPr>
            <a:picLocks noGrp="1" noChangeAspect="1"/>
          </p:cNvPicPr>
          <p:nvPr>
            <p:ph idx="1"/>
          </p:nvPr>
        </p:nvPicPr>
        <p:blipFill>
          <a:blip r:embed="rId3"/>
          <a:stretch>
            <a:fillRect/>
          </a:stretch>
        </p:blipFill>
        <p:spPr>
          <a:xfrm>
            <a:off x="2914650" y="2543175"/>
            <a:ext cx="3038475" cy="2095499"/>
          </a:xfrm>
          <a:prstGeom prst="rect">
            <a:avLst/>
          </a:prstGeom>
        </p:spPr>
      </p:pic>
    </p:spTree>
    <p:extLst>
      <p:ext uri="{BB962C8B-B14F-4D97-AF65-F5344CB8AC3E}">
        <p14:creationId xmlns:p14="http://schemas.microsoft.com/office/powerpoint/2010/main" val="97219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36FD1-D58D-4CC5-8374-C7E26DEFB4E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HLC Criteria for Accreditation</a:t>
            </a:r>
          </a:p>
        </p:txBody>
      </p:sp>
      <p:sp>
        <p:nvSpPr>
          <p:cNvPr id="3" name="Content Placeholder 2">
            <a:extLst>
              <a:ext uri="{FF2B5EF4-FFF2-40B4-BE49-F238E27FC236}">
                <a16:creationId xmlns:a16="http://schemas.microsoft.com/office/drawing/2014/main" id="{DD9BF2C0-011A-4612-A0B5-5E62CFEEA10B}"/>
              </a:ext>
            </a:extLst>
          </p:cNvPr>
          <p:cNvSpPr>
            <a:spLocks noGrp="1"/>
          </p:cNvSpPr>
          <p:nvPr>
            <p:ph idx="1"/>
          </p:nvPr>
        </p:nvSpPr>
        <p:spPr/>
        <p:txBody>
          <a:bodyPr>
            <a:normAutofit lnSpcReduction="10000"/>
          </a:bodyPr>
          <a:lstStyle/>
          <a:p>
            <a:pPr marL="514350" indent="-514350">
              <a:buAutoNum type="arabicPeriod"/>
            </a:pPr>
            <a:r>
              <a:rPr lang="en-US" dirty="0">
                <a:latin typeface="Arial" panose="020B0604020202020204" pitchFamily="34" charset="0"/>
                <a:cs typeface="Arial" panose="020B0604020202020204" pitchFamily="34" charset="0"/>
              </a:rPr>
              <a:t>Mission</a:t>
            </a:r>
          </a:p>
          <a:p>
            <a:pPr marL="514350" indent="-514350">
              <a:buAutoNum type="arabicPeriod"/>
            </a:pPr>
            <a:r>
              <a:rPr lang="en-US" dirty="0">
                <a:latin typeface="Arial" panose="020B0604020202020204" pitchFamily="34" charset="0"/>
                <a:cs typeface="Arial" panose="020B0604020202020204" pitchFamily="34" charset="0"/>
              </a:rPr>
              <a:t>Integrity: Ethical and Responsible Conduct</a:t>
            </a:r>
          </a:p>
          <a:p>
            <a:pPr marL="514350" indent="-514350">
              <a:buAutoNum type="arabicPeriod"/>
            </a:pPr>
            <a:r>
              <a:rPr lang="en-US" dirty="0">
                <a:latin typeface="Arial" panose="020B0604020202020204" pitchFamily="34" charset="0"/>
                <a:cs typeface="Arial" panose="020B0604020202020204" pitchFamily="34" charset="0"/>
              </a:rPr>
              <a:t>Teaching and Learning: Quality, Resources and Support</a:t>
            </a:r>
          </a:p>
          <a:p>
            <a:pPr marL="514350" indent="-514350">
              <a:buAutoNum type="arabicPeriod"/>
            </a:pPr>
            <a:r>
              <a:rPr lang="en-US" dirty="0">
                <a:latin typeface="Arial" panose="020B0604020202020204" pitchFamily="34" charset="0"/>
                <a:cs typeface="Arial" panose="020B0604020202020204" pitchFamily="34" charset="0"/>
              </a:rPr>
              <a:t>Teaching and Learning: Evaluation and Improvement</a:t>
            </a:r>
          </a:p>
          <a:p>
            <a:pPr marL="514350" indent="-514350">
              <a:buAutoNum type="arabicPeriod"/>
            </a:pPr>
            <a:r>
              <a:rPr lang="en-US" dirty="0">
                <a:latin typeface="Arial" panose="020B0604020202020204" pitchFamily="34" charset="0"/>
                <a:cs typeface="Arial" panose="020B0604020202020204" pitchFamily="34" charset="0"/>
              </a:rPr>
              <a:t>Resources, Planning and Institutional Effectiveness</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0" indent="0">
              <a:buNone/>
            </a:pPr>
            <a:r>
              <a:rPr lang="en-US" sz="1800" i="1" dirty="0">
                <a:latin typeface="Arial" panose="020B0604020202020204" pitchFamily="34" charset="0"/>
                <a:cs typeface="Arial" panose="020B0604020202020204" pitchFamily="34" charset="0"/>
              </a:rPr>
              <a:t>Each Criterion has Core Components and Sub-Components</a:t>
            </a:r>
          </a:p>
          <a:p>
            <a:endParaRPr lang="en-US" dirty="0"/>
          </a:p>
        </p:txBody>
      </p:sp>
    </p:spTree>
    <p:extLst>
      <p:ext uri="{BB962C8B-B14F-4D97-AF65-F5344CB8AC3E}">
        <p14:creationId xmlns:p14="http://schemas.microsoft.com/office/powerpoint/2010/main" val="4119701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7B28B-4C57-4E57-810D-083E109D6C80}"/>
              </a:ext>
            </a:extLst>
          </p:cNvPr>
          <p:cNvSpPr>
            <a:spLocks noGrp="1"/>
          </p:cNvSpPr>
          <p:nvPr>
            <p:ph type="title"/>
          </p:nvPr>
        </p:nvSpPr>
        <p:spPr>
          <a:xfrm>
            <a:off x="628650" y="571314"/>
            <a:ext cx="7886700" cy="1533531"/>
          </a:xfrm>
        </p:spPr>
        <p:txBody>
          <a:bodyPr>
            <a:normAutofit fontScale="90000"/>
          </a:bodyPr>
          <a:lstStyle/>
          <a:p>
            <a:r>
              <a:rPr lang="en-US" dirty="0">
                <a:latin typeface="Arial" panose="020B0604020202020204" pitchFamily="34" charset="0"/>
                <a:cs typeface="Arial" panose="020B0604020202020204" pitchFamily="34" charset="0"/>
              </a:rPr>
              <a:t>Criterion 3. Teaching and Learning: Quality, Resources, and Support</a:t>
            </a:r>
          </a:p>
        </p:txBody>
      </p:sp>
      <p:sp>
        <p:nvSpPr>
          <p:cNvPr id="3" name="Content Placeholder 2">
            <a:extLst>
              <a:ext uri="{FF2B5EF4-FFF2-40B4-BE49-F238E27FC236}">
                <a16:creationId xmlns:a16="http://schemas.microsoft.com/office/drawing/2014/main" id="{8208E0AC-C012-4190-B76A-98A703EC899B}"/>
              </a:ext>
            </a:extLst>
          </p:cNvPr>
          <p:cNvSpPr>
            <a:spLocks noGrp="1"/>
          </p:cNvSpPr>
          <p:nvPr>
            <p:ph idx="1"/>
          </p:nvPr>
        </p:nvSpPr>
        <p:spPr>
          <a:xfrm>
            <a:off x="628650" y="2913562"/>
            <a:ext cx="7886700" cy="2832543"/>
          </a:xfrm>
        </p:spPr>
        <p:txBody>
          <a:bodyPr>
            <a:normAutofit/>
          </a:bodyPr>
          <a:lstStyle/>
          <a:p>
            <a:pPr marL="0" indent="0">
              <a:buNone/>
            </a:pPr>
            <a:r>
              <a:rPr lang="en-US" sz="3600" dirty="0">
                <a:latin typeface="Arial" panose="020B0604020202020204" pitchFamily="34" charset="0"/>
                <a:cs typeface="Arial" panose="020B0604020202020204" pitchFamily="34" charset="0"/>
              </a:rPr>
              <a:t>The institution provides quality education, wherever and however its offerings are delivered.</a:t>
            </a:r>
          </a:p>
          <a:p>
            <a:endParaRPr lang="en-US" dirty="0"/>
          </a:p>
          <a:p>
            <a:pPr lvl="1"/>
            <a:endParaRPr lang="en-US" dirty="0"/>
          </a:p>
        </p:txBody>
      </p:sp>
    </p:spTree>
    <p:extLst>
      <p:ext uri="{BB962C8B-B14F-4D97-AF65-F5344CB8AC3E}">
        <p14:creationId xmlns:p14="http://schemas.microsoft.com/office/powerpoint/2010/main" val="2234953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B6838-55DA-4590-BF22-1BEF322143C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Criterion 3 Core Components</a:t>
            </a:r>
          </a:p>
        </p:txBody>
      </p:sp>
      <p:sp>
        <p:nvSpPr>
          <p:cNvPr id="3" name="Content Placeholder 2">
            <a:extLst>
              <a:ext uri="{FF2B5EF4-FFF2-40B4-BE49-F238E27FC236}">
                <a16:creationId xmlns:a16="http://schemas.microsoft.com/office/drawing/2014/main" id="{210DB98B-C311-455A-A296-839D286F371B}"/>
              </a:ext>
            </a:extLst>
          </p:cNvPr>
          <p:cNvSpPr>
            <a:spLocks noGrp="1"/>
          </p:cNvSpPr>
          <p:nvPr>
            <p:ph idx="1"/>
          </p:nvPr>
        </p:nvSpPr>
        <p:spPr/>
        <p:txBody>
          <a:bodyPr>
            <a:normAutofit/>
          </a:bodyPr>
          <a:lstStyle/>
          <a:p>
            <a:pPr marL="0" indent="0">
              <a:buNone/>
            </a:pPr>
            <a:r>
              <a:rPr lang="en-US" sz="3600" dirty="0">
                <a:latin typeface="Arial" panose="020B0604020202020204" pitchFamily="34" charset="0"/>
                <a:cs typeface="Arial" panose="020B0604020202020204" pitchFamily="34" charset="0"/>
              </a:rPr>
              <a:t>3.A. The rigor of the institution’s academic offerings is appropriate to higher education.</a:t>
            </a:r>
          </a:p>
          <a:p>
            <a:endParaRPr lang="en-US" dirty="0"/>
          </a:p>
        </p:txBody>
      </p:sp>
    </p:spTree>
    <p:extLst>
      <p:ext uri="{BB962C8B-B14F-4D97-AF65-F5344CB8AC3E}">
        <p14:creationId xmlns:p14="http://schemas.microsoft.com/office/powerpoint/2010/main" val="230503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0FD40-799D-4E0F-AD74-97DF49B9917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Criterion 3 Core Components</a:t>
            </a:r>
            <a:endParaRPr lang="en-US" dirty="0"/>
          </a:p>
        </p:txBody>
      </p:sp>
      <p:sp>
        <p:nvSpPr>
          <p:cNvPr id="3" name="Content Placeholder 2">
            <a:extLst>
              <a:ext uri="{FF2B5EF4-FFF2-40B4-BE49-F238E27FC236}">
                <a16:creationId xmlns:a16="http://schemas.microsoft.com/office/drawing/2014/main" id="{C5C3570D-B806-449E-A9DE-35277B824618}"/>
              </a:ext>
            </a:extLst>
          </p:cNvPr>
          <p:cNvSpPr>
            <a:spLocks noGrp="1"/>
          </p:cNvSpPr>
          <p:nvPr>
            <p:ph idx="1"/>
          </p:nvPr>
        </p:nvSpPr>
        <p:spPr/>
        <p:txBody>
          <a:bodyPr>
            <a:normAutofit/>
          </a:bodyPr>
          <a:lstStyle/>
          <a:p>
            <a:pPr marL="0" indent="0">
              <a:buNone/>
            </a:pPr>
            <a:r>
              <a:rPr lang="en-US" sz="3600" dirty="0">
                <a:latin typeface="Arial" panose="020B0604020202020204" pitchFamily="34" charset="0"/>
                <a:cs typeface="Arial" panose="020B0604020202020204" pitchFamily="34" charset="0"/>
              </a:rPr>
              <a:t>3.B. The institution offers programs that engage students in collecting, analyzing and communicating; in mastering modes of intellectual inquiry or creative work; and in developing skills adaptable to changing environments.</a:t>
            </a:r>
          </a:p>
        </p:txBody>
      </p:sp>
    </p:spTree>
    <p:extLst>
      <p:ext uri="{BB962C8B-B14F-4D97-AF65-F5344CB8AC3E}">
        <p14:creationId xmlns:p14="http://schemas.microsoft.com/office/powerpoint/2010/main" val="300820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875BF-AA16-4103-B395-5C1897C9A67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Criterion 3 Core Components</a:t>
            </a:r>
            <a:endParaRPr lang="en-US" dirty="0"/>
          </a:p>
        </p:txBody>
      </p:sp>
      <p:sp>
        <p:nvSpPr>
          <p:cNvPr id="3" name="Content Placeholder 2">
            <a:extLst>
              <a:ext uri="{FF2B5EF4-FFF2-40B4-BE49-F238E27FC236}">
                <a16:creationId xmlns:a16="http://schemas.microsoft.com/office/drawing/2014/main" id="{3DE4FDE7-28D0-493C-A0DE-EFC9D84BF75B}"/>
              </a:ext>
            </a:extLst>
          </p:cNvPr>
          <p:cNvSpPr>
            <a:spLocks noGrp="1"/>
          </p:cNvSpPr>
          <p:nvPr>
            <p:ph idx="1"/>
          </p:nvPr>
        </p:nvSpPr>
        <p:spPr/>
        <p:txBody>
          <a:bodyPr/>
          <a:lstStyle/>
          <a:p>
            <a:pPr marL="0" indent="0">
              <a:buNone/>
            </a:pPr>
            <a:r>
              <a:rPr lang="en-US" sz="3600" dirty="0">
                <a:latin typeface="Arial" panose="020B0604020202020204" pitchFamily="34" charset="0"/>
                <a:cs typeface="Arial" panose="020B0604020202020204" pitchFamily="34" charset="0"/>
              </a:rPr>
              <a:t>3.C The institution has the faculty and staff needed for effective, high-quality programs and student services.</a:t>
            </a:r>
          </a:p>
          <a:p>
            <a:pPr marL="0" indent="0">
              <a:buNone/>
            </a:pPr>
            <a:endParaRPr lang="en-US" dirty="0"/>
          </a:p>
        </p:txBody>
      </p:sp>
    </p:spTree>
    <p:extLst>
      <p:ext uri="{BB962C8B-B14F-4D97-AF65-F5344CB8AC3E}">
        <p14:creationId xmlns:p14="http://schemas.microsoft.com/office/powerpoint/2010/main" val="4257917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549F-BBD6-423E-BC65-B5F92FCD91C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Criterion 3 Core Components </a:t>
            </a:r>
            <a:endParaRPr lang="en-US" dirty="0"/>
          </a:p>
        </p:txBody>
      </p:sp>
      <p:sp>
        <p:nvSpPr>
          <p:cNvPr id="3" name="Content Placeholder 2">
            <a:extLst>
              <a:ext uri="{FF2B5EF4-FFF2-40B4-BE49-F238E27FC236}">
                <a16:creationId xmlns:a16="http://schemas.microsoft.com/office/drawing/2014/main" id="{CE919421-1A16-4559-9020-8C88DE336E9C}"/>
              </a:ext>
            </a:extLst>
          </p:cNvPr>
          <p:cNvSpPr>
            <a:spLocks noGrp="1"/>
          </p:cNvSpPr>
          <p:nvPr>
            <p:ph idx="1"/>
          </p:nvPr>
        </p:nvSpPr>
        <p:spPr/>
        <p:txBody>
          <a:bodyPr/>
          <a:lstStyle/>
          <a:p>
            <a:pPr marL="0" indent="0">
              <a:buNone/>
            </a:pPr>
            <a:r>
              <a:rPr lang="en-US" sz="3600" dirty="0">
                <a:latin typeface="Arial" panose="020B0604020202020204" pitchFamily="34" charset="0"/>
                <a:cs typeface="Arial" panose="020B0604020202020204" pitchFamily="34" charset="0"/>
              </a:rPr>
              <a:t>3.D The institution provides support for students learning and resources for effective teaching. </a:t>
            </a:r>
          </a:p>
          <a:p>
            <a:endParaRPr lang="en-US" dirty="0"/>
          </a:p>
          <a:p>
            <a:endParaRPr lang="en-US" dirty="0"/>
          </a:p>
        </p:txBody>
      </p:sp>
    </p:spTree>
    <p:extLst>
      <p:ext uri="{BB962C8B-B14F-4D97-AF65-F5344CB8AC3E}">
        <p14:creationId xmlns:p14="http://schemas.microsoft.com/office/powerpoint/2010/main" val="52491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D9A39-56D1-4C38-967C-BC3FDB54F3B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Table 1 Questions</a:t>
            </a:r>
          </a:p>
        </p:txBody>
      </p:sp>
      <p:sp>
        <p:nvSpPr>
          <p:cNvPr id="3" name="Content Placeholder 2">
            <a:extLst>
              <a:ext uri="{FF2B5EF4-FFF2-40B4-BE49-F238E27FC236}">
                <a16:creationId xmlns:a16="http://schemas.microsoft.com/office/drawing/2014/main" id="{D104983A-F29F-4DC3-9236-17D801F2B61D}"/>
              </a:ext>
            </a:extLst>
          </p:cNvPr>
          <p:cNvSpPr>
            <a:spLocks noGrp="1"/>
          </p:cNvSpPr>
          <p:nvPr>
            <p:ph idx="1"/>
          </p:nvPr>
        </p:nvSpPr>
        <p:spPr/>
        <p:txBody>
          <a:bodyPr>
            <a:normAutofit/>
          </a:bodyPr>
          <a:lstStyle/>
          <a:p>
            <a:pPr lvl="0"/>
            <a:r>
              <a:rPr lang="en-US" dirty="0">
                <a:latin typeface="Arial" panose="020B0604020202020204" pitchFamily="34" charset="0"/>
                <a:cs typeface="Arial" panose="020B0604020202020204" pitchFamily="34" charset="0"/>
              </a:rPr>
              <a:t>Provide some specific examples of how your Program Review process works and what difference such review has made to student learning at TSCC?</a:t>
            </a:r>
          </a:p>
          <a:p>
            <a:pPr lvl="0"/>
            <a:r>
              <a:rPr lang="en-US" dirty="0">
                <a:latin typeface="Arial" panose="020B0604020202020204" pitchFamily="34" charset="0"/>
                <a:cs typeface="Arial" panose="020B0604020202020204" pitchFamily="34" charset="0"/>
              </a:rPr>
              <a:t>We understand your Program Review model is relatively new. What prompted the change to this new model? What is working well and what challenges remain?</a:t>
            </a:r>
          </a:p>
          <a:p>
            <a:pPr lvl="0"/>
            <a:r>
              <a:rPr lang="en-US" dirty="0">
                <a:latin typeface="Arial" panose="020B0604020202020204" pitchFamily="34" charset="0"/>
                <a:cs typeface="Arial" panose="020B0604020202020204" pitchFamily="34" charset="0"/>
              </a:rPr>
              <a:t>What characterizes a Terra State education?</a:t>
            </a:r>
          </a:p>
          <a:p>
            <a:endParaRPr lang="en-US" dirty="0"/>
          </a:p>
        </p:txBody>
      </p:sp>
    </p:spTree>
    <p:extLst>
      <p:ext uri="{BB962C8B-B14F-4D97-AF65-F5344CB8AC3E}">
        <p14:creationId xmlns:p14="http://schemas.microsoft.com/office/powerpoint/2010/main" val="1412887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F864C-CB84-4C6E-AAB0-D9CFBFE4718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Table 2 Questions</a:t>
            </a:r>
          </a:p>
        </p:txBody>
      </p:sp>
      <p:sp>
        <p:nvSpPr>
          <p:cNvPr id="3" name="Content Placeholder 2">
            <a:extLst>
              <a:ext uri="{FF2B5EF4-FFF2-40B4-BE49-F238E27FC236}">
                <a16:creationId xmlns:a16="http://schemas.microsoft.com/office/drawing/2014/main" id="{BA633050-76D7-4E8C-9C1D-BE615195111E}"/>
              </a:ext>
            </a:extLst>
          </p:cNvPr>
          <p:cNvSpPr>
            <a:spLocks noGrp="1"/>
          </p:cNvSpPr>
          <p:nvPr>
            <p:ph idx="1"/>
          </p:nvPr>
        </p:nvSpPr>
        <p:spPr/>
        <p:txBody>
          <a:bodyPr/>
          <a:lstStyle/>
          <a:p>
            <a:pPr lvl="0"/>
            <a:r>
              <a:rPr lang="en-US" dirty="0">
                <a:latin typeface="Arial" panose="020B0604020202020204" pitchFamily="34" charset="0"/>
                <a:cs typeface="Arial" panose="020B0604020202020204" pitchFamily="34" charset="0"/>
              </a:rPr>
              <a:t>We read about a variety of student services available at TSCC. What is working well in this area and what are your main challenges?</a:t>
            </a:r>
          </a:p>
          <a:p>
            <a:pPr lvl="0"/>
            <a:r>
              <a:rPr lang="en-US" dirty="0">
                <a:latin typeface="Arial" panose="020B0604020202020204" pitchFamily="34" charset="0"/>
                <a:cs typeface="Arial" panose="020B0604020202020204" pitchFamily="34" charset="0"/>
              </a:rPr>
              <a:t>How does TSCC use data to facilitate your work in student success? Provide some specific examples.</a:t>
            </a:r>
          </a:p>
          <a:p>
            <a:pPr lvl="0"/>
            <a:r>
              <a:rPr lang="en-US" dirty="0">
                <a:latin typeface="Arial" panose="020B0604020202020204" pitchFamily="34" charset="0"/>
                <a:cs typeface="Arial" panose="020B0604020202020204" pitchFamily="34" charset="0"/>
              </a:rPr>
              <a:t>How do students receive academic advising?</a:t>
            </a:r>
          </a:p>
          <a:p>
            <a:endParaRPr lang="en-US" dirty="0"/>
          </a:p>
        </p:txBody>
      </p:sp>
    </p:spTree>
    <p:extLst>
      <p:ext uri="{BB962C8B-B14F-4D97-AF65-F5344CB8AC3E}">
        <p14:creationId xmlns:p14="http://schemas.microsoft.com/office/powerpoint/2010/main" val="3847584687"/>
      </p:ext>
    </p:extLst>
  </p:cSld>
  <p:clrMapOvr>
    <a:masterClrMapping/>
  </p:clrMapOvr>
</p:sld>
</file>

<file path=ppt/theme/theme1.xml><?xml version="1.0" encoding="utf-8"?>
<a:theme xmlns:a="http://schemas.openxmlformats.org/drawingml/2006/main" name="Opening &amp; Clos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rra Theme 1">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E4AD8B60-F16B-47DB-B8D2-CA8C03283179}"/>
    </a:ext>
  </a:extLst>
</a:theme>
</file>

<file path=ppt/theme/theme3.xml><?xml version="1.0" encoding="utf-8"?>
<a:theme xmlns:a="http://schemas.openxmlformats.org/drawingml/2006/main" name="Terra Theme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D58F261A-13BB-4577-9736-7EE9EE414AE6}"/>
    </a:ext>
  </a:extLst>
</a:theme>
</file>

<file path=ppt/theme/theme4.xml><?xml version="1.0" encoding="utf-8"?>
<a:theme xmlns:a="http://schemas.openxmlformats.org/drawingml/2006/main" name="Terra Theme 3">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D917C62C-A762-40B6-8453-117BE72CB840}"/>
    </a:ext>
  </a:extLst>
</a:theme>
</file>

<file path=ppt/theme/theme5.xml><?xml version="1.0" encoding="utf-8"?>
<a:theme xmlns:a="http://schemas.openxmlformats.org/drawingml/2006/main" name="Terra Theme 4">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337AEAF8-8259-4D30-94DF-F03B23438D21}"/>
    </a:ext>
  </a:extLst>
</a:theme>
</file>

<file path=ppt/theme/theme6.xml><?xml version="1.0" encoding="utf-8"?>
<a:theme xmlns:a="http://schemas.openxmlformats.org/drawingml/2006/main" name="Terra Theme 6">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D6490F8B-B6A2-47D0-8617-D8F6E6955E44}"/>
    </a:ext>
  </a:extLst>
</a:theme>
</file>

<file path=ppt/theme/theme7.xml><?xml version="1.0" encoding="utf-8"?>
<a:theme xmlns:a="http://schemas.openxmlformats.org/drawingml/2006/main" name="Terra Theme 7">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EAAD9CE4-8D37-4CFC-B37A-DBB62958AE4C}"/>
    </a:ext>
  </a:extLst>
</a:theme>
</file>

<file path=ppt/theme/theme8.xml><?xml version="1.0" encoding="utf-8"?>
<a:theme xmlns:a="http://schemas.openxmlformats.org/drawingml/2006/main" name="Terra Theme 8">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57887BFC-87A9-40E1-BC6A-E47E64B64A97}"/>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38A95727AD50419D203801D706ADC2" ma:contentTypeVersion="13" ma:contentTypeDescription="Create a new document." ma:contentTypeScope="" ma:versionID="d47bab999988f1b1b64873151f2b0c7b">
  <xsd:schema xmlns:xsd="http://www.w3.org/2001/XMLSchema" xmlns:xs="http://www.w3.org/2001/XMLSchema" xmlns:p="http://schemas.microsoft.com/office/2006/metadata/properties" xmlns:ns3="cb4fc2a8-adf5-4e76-a0f6-772a3424dbd7" xmlns:ns4="54038cfc-4392-47f0-a24a-9fe302730320" targetNamespace="http://schemas.microsoft.com/office/2006/metadata/properties" ma:root="true" ma:fieldsID="c695f56c6841cc2f2a3d0ccfea0baca8" ns3:_="" ns4:_="">
    <xsd:import namespace="cb4fc2a8-adf5-4e76-a0f6-772a3424dbd7"/>
    <xsd:import namespace="54038cfc-4392-47f0-a24a-9fe30273032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4fc2a8-adf5-4e76-a0f6-772a3424db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038cfc-4392-47f0-a24a-9fe30273032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B63911-B74A-4E20-BC3D-CD43BE5BCC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4fc2a8-adf5-4e76-a0f6-772a3424dbd7"/>
    <ds:schemaRef ds:uri="54038cfc-4392-47f0-a24a-9fe3027303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B1582B-FF24-41B9-BC1E-BBAB528CBBED}">
  <ds:schemaRefs>
    <ds:schemaRef ds:uri="http://schemas.microsoft.com/office/2006/documentManagement/types"/>
    <ds:schemaRef ds:uri="http://purl.org/dc/elements/1.1/"/>
    <ds:schemaRef ds:uri="http://purl.org/dc/dcmitype/"/>
    <ds:schemaRef ds:uri="http://purl.org/dc/terms/"/>
    <ds:schemaRef ds:uri="http://schemas.microsoft.com/office/infopath/2007/PartnerControls"/>
    <ds:schemaRef ds:uri="http://schemas.openxmlformats.org/package/2006/metadata/core-properties"/>
    <ds:schemaRef ds:uri="http://www.w3.org/XML/1998/namespace"/>
    <ds:schemaRef ds:uri="cb4fc2a8-adf5-4e76-a0f6-772a3424dbd7"/>
    <ds:schemaRef ds:uri="54038cfc-4392-47f0-a24a-9fe302730320"/>
    <ds:schemaRef ds:uri="http://schemas.microsoft.com/office/2006/metadata/properties"/>
  </ds:schemaRefs>
</ds:datastoreItem>
</file>

<file path=customXml/itemProps3.xml><?xml version="1.0" encoding="utf-8"?>
<ds:datastoreItem xmlns:ds="http://schemas.openxmlformats.org/officeDocument/2006/customXml" ds:itemID="{F7EF7FB2-9537-479D-8139-6B316DF6C9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Presentation1</Template>
  <TotalTime>140353</TotalTime>
  <Words>382</Words>
  <Application>Microsoft Office PowerPoint</Application>
  <PresentationFormat>On-screen Show (4:3)</PresentationFormat>
  <Paragraphs>50</Paragraphs>
  <Slides>14</Slides>
  <Notes>3</Notes>
  <HiddenSlides>0</HiddenSlides>
  <MMClips>0</MMClips>
  <ScaleCrop>false</ScaleCrop>
  <HeadingPairs>
    <vt:vector size="6" baseType="variant">
      <vt:variant>
        <vt:lpstr>Fonts Used</vt:lpstr>
      </vt:variant>
      <vt:variant>
        <vt:i4>3</vt:i4>
      </vt:variant>
      <vt:variant>
        <vt:lpstr>Theme</vt:lpstr>
      </vt:variant>
      <vt:variant>
        <vt:i4>8</vt:i4>
      </vt:variant>
      <vt:variant>
        <vt:lpstr>Slide Titles</vt:lpstr>
      </vt:variant>
      <vt:variant>
        <vt:i4>14</vt:i4>
      </vt:variant>
    </vt:vector>
  </HeadingPairs>
  <TitlesOfParts>
    <vt:vector size="25" baseType="lpstr">
      <vt:lpstr>Arial</vt:lpstr>
      <vt:lpstr>Calibri</vt:lpstr>
      <vt:lpstr>Calibri Light</vt:lpstr>
      <vt:lpstr>Opening &amp; Closing</vt:lpstr>
      <vt:lpstr>Terra Theme 1</vt:lpstr>
      <vt:lpstr>Terra Theme 2</vt:lpstr>
      <vt:lpstr>Terra Theme 3</vt:lpstr>
      <vt:lpstr>Terra Theme 4</vt:lpstr>
      <vt:lpstr>Terra Theme 6</vt:lpstr>
      <vt:lpstr>Terra Theme 7</vt:lpstr>
      <vt:lpstr>Terra Theme 8</vt:lpstr>
      <vt:lpstr>Criterion 3: Teaching and Learning: Quality Resources and Support</vt:lpstr>
      <vt:lpstr>HLC Criteria for Accreditation</vt:lpstr>
      <vt:lpstr>Criterion 3. Teaching and Learning: Quality, Resources, and Support</vt:lpstr>
      <vt:lpstr>Criterion 3 Core Components</vt:lpstr>
      <vt:lpstr>Criterion 3 Core Components</vt:lpstr>
      <vt:lpstr>Criterion 3 Core Components</vt:lpstr>
      <vt:lpstr>Criterion 3 Core Components </vt:lpstr>
      <vt:lpstr>Table 1 Questions</vt:lpstr>
      <vt:lpstr>Table 2 Questions</vt:lpstr>
      <vt:lpstr>Table 3 Questions</vt:lpstr>
      <vt:lpstr>Table 4 Questions</vt:lpstr>
      <vt:lpstr>Table 5 Questions</vt:lpstr>
      <vt:lpstr>Table 6 Questions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Steinberger, Eric J</dc:creator>
  <cp:lastModifiedBy>Ramirez, Melissa M</cp:lastModifiedBy>
  <cp:revision>218</cp:revision>
  <cp:lastPrinted>2023-11-30T21:24:22Z</cp:lastPrinted>
  <dcterms:created xsi:type="dcterms:W3CDTF">2020-07-17T15:30:53Z</dcterms:created>
  <dcterms:modified xsi:type="dcterms:W3CDTF">2023-12-07T18:43:56Z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0x010100B138A95727AD50419D203801D706ADC2</vt:lpwstr>
  </property>
</Properties>
</file>