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6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7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4"/>
    <p:sldMasterId id="2147483722" r:id="rId5"/>
    <p:sldMasterId id="2147483732" r:id="rId6"/>
    <p:sldMasterId id="2147483712" r:id="rId7"/>
    <p:sldMasterId id="2147483702" r:id="rId8"/>
    <p:sldMasterId id="2147483672" r:id="rId9"/>
    <p:sldMasterId id="2147483682" r:id="rId10"/>
    <p:sldMasterId id="2147483692" r:id="rId11"/>
  </p:sldMasterIdLst>
  <p:notesMasterIdLst>
    <p:notesMasterId r:id="rId41"/>
  </p:notesMasterIdLst>
  <p:sldIdLst>
    <p:sldId id="379" r:id="rId12"/>
    <p:sldId id="256" r:id="rId13"/>
    <p:sldId id="331" r:id="rId14"/>
    <p:sldId id="355" r:id="rId15"/>
    <p:sldId id="263" r:id="rId16"/>
    <p:sldId id="377" r:id="rId17"/>
    <p:sldId id="366" r:id="rId18"/>
    <p:sldId id="378" r:id="rId19"/>
    <p:sldId id="376" r:id="rId20"/>
    <p:sldId id="341" r:id="rId21"/>
    <p:sldId id="332" r:id="rId22"/>
    <p:sldId id="359" r:id="rId23"/>
    <p:sldId id="360" r:id="rId24"/>
    <p:sldId id="363" r:id="rId25"/>
    <p:sldId id="351" r:id="rId26"/>
    <p:sldId id="339" r:id="rId27"/>
    <p:sldId id="362" r:id="rId28"/>
    <p:sldId id="364" r:id="rId29"/>
    <p:sldId id="357" r:id="rId30"/>
    <p:sldId id="358" r:id="rId31"/>
    <p:sldId id="370" r:id="rId32"/>
    <p:sldId id="371" r:id="rId33"/>
    <p:sldId id="372" r:id="rId34"/>
    <p:sldId id="373" r:id="rId35"/>
    <p:sldId id="374" r:id="rId36"/>
    <p:sldId id="375" r:id="rId37"/>
    <p:sldId id="380" r:id="rId38"/>
    <p:sldId id="381" r:id="rId39"/>
    <p:sldId id="354" r:id="rId4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1259" autoAdjust="0"/>
  </p:normalViewPr>
  <p:slideViewPr>
    <p:cSldViewPr snapToGrid="0">
      <p:cViewPr varScale="1">
        <p:scale>
          <a:sx n="101" d="100"/>
          <a:sy n="101" d="100"/>
        </p:scale>
        <p:origin x="23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slide" Target="slides/slide28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9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slide" Target="slides/slide29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20" Type="http://schemas.openxmlformats.org/officeDocument/2006/relationships/slide" Target="slides/slide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8BCDFA-C25B-46FF-AC21-63F3156E7FD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BA8298-6840-4ACC-A6A7-917E1C36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2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PPT slide will be printed and a copy will be provided on each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84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71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10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34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19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139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340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 Taylor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58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453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 Taylor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81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 Taylor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0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Dr. Schumacher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408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 Taylor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426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22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87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692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351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988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0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Dr. Schumacher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2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Dr. Schumacher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22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Dr. Schumacher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8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 Taylor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34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 Taylor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65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 Taylor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11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Ramirez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26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5AEDFF-4B68-4B51-91FA-47274B8D79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1462" y="451412"/>
            <a:ext cx="5286737" cy="381964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929" y="4356100"/>
            <a:ext cx="775214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4E024B-927A-418A-AB20-A1BB3BB1CC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964" r="1"/>
          <a:stretch/>
        </p:blipFill>
        <p:spPr>
          <a:xfrm>
            <a:off x="370390" y="613462"/>
            <a:ext cx="2801072" cy="351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5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2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B1907C-3C3B-A84E-9506-FD66278616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069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162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94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411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4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64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67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4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CB9F2E-44E2-4CFF-9ABA-964FF920EC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361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50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91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67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14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460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358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047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119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639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5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371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700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450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721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21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624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62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57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923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56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0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00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098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320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601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762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543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712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905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4911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605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6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636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350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147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1362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493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66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8552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733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351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7047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3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428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9441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36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35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782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828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215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3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2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7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8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53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image" Target="../media/image11.png"/><Relationship Id="rId5" Type="http://schemas.openxmlformats.org/officeDocument/2006/relationships/slideLayout" Target="../slideLayouts/slideLayout62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20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6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5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2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2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2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5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20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6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haslides.com/HLC202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lcommission.org/Students-Communities/public-disclosure-notice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ea.org/about-accreditation#:~:text=%E2%80%9CAccreditation%E2%80%9D%20is%20review%20of%20the,program%20provides%20a%20quality%20education.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ACB3A-7F7D-476F-8D59-879E1E33D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Before we get started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5A27-F674-4136-AE9C-78DC2F9BB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go to: </a:t>
            </a:r>
            <a:r>
              <a:rPr lang="en-US" dirty="0">
                <a:hlinkClick r:id="rId3"/>
              </a:rPr>
              <a:t>https://ahaslides.com/HLC2024</a:t>
            </a:r>
            <a:r>
              <a:rPr lang="en-US" dirty="0"/>
              <a:t> to access today’s PowerPoint presentation or scan the QR below: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30B23D-D980-4C01-B9F7-95C2DF3B22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050" y="3276600"/>
            <a:ext cx="27146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974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BED21-E512-4AA1-931E-53F47D403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70" y="326264"/>
            <a:ext cx="7886700" cy="1100117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 Pathway 10-Year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A5B7B-A867-45DB-BB90-96D5A7E1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635930"/>
            <a:ext cx="7536942" cy="4612469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Prepare Assurance Filing (Years 1-3)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Assurance Review (Year 4)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Quality Initiative Proposal (Years 5-7)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Quality Initiative Report (Years 7-9)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Comprehensive Evaluation (Year 10)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Assurance Argument: Narrative in which institutions explains how it meets criteria for accreditation, supported by evidence.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Federal Compliance – assures HLC institutions are meeting their Title IV responsibilities and complying with federal regulations.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46669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6FD1-D58D-4CC5-8374-C7E26DEFB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Criteria Do We Need to Satisfy in the Assurance Argument?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F2C0-011A-4612-A0B5-5E62CFEEA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874836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Integrity: Ethical and Responsible Conduct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Teaching and Learning: Quality, Resources and Support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Teaching and Learning: Evaluation and Improvement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Resources, Planning and Institutional Effectiveness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Each Criterion has Core Components and Sub-Components</a:t>
            </a:r>
          </a:p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A copy of this document will be provided during today’s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01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FBD26-9E20-4FFB-9043-4C516F188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Example: Criterion 3. Teaching and Learning: Quality, Resources and Support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F7329-114F-4D7E-A4A1-00C0B0199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20900"/>
            <a:ext cx="7886700" cy="4351338"/>
          </a:xfrm>
        </p:spPr>
        <p:txBody>
          <a:bodyPr>
            <a:normAutofit fontScale="92500"/>
          </a:bodyPr>
          <a:lstStyle/>
          <a:p>
            <a:pPr marL="0" marR="0" indent="0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institution provides quality education, wherever and however its offerings are delivered.</a:t>
            </a:r>
            <a:br>
              <a:rPr lang="en-US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2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525"/>
              </a:spcAft>
              <a:buNone/>
            </a:pPr>
            <a:r>
              <a:rPr lang="en-US" sz="2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Core Components</a:t>
            </a:r>
            <a:endParaRPr lang="en-US" sz="23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3.A.</a:t>
            </a:r>
            <a:r>
              <a:rPr lang="en-US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The rigor of the institution’s academic offerings is appropriate to higher education.</a:t>
            </a:r>
          </a:p>
          <a:p>
            <a:pPr marL="0" indent="0">
              <a:lnSpc>
                <a:spcPts val="2250"/>
              </a:lnSpc>
              <a:spcBef>
                <a:spcPts val="0"/>
              </a:spcBef>
              <a:buNone/>
            </a:pPr>
            <a:r>
              <a:rPr lang="en-US" sz="2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3.B.</a:t>
            </a:r>
            <a:r>
              <a:rPr lang="en-US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The institution offers programs that engage students in collecting, analyzing and communicating information; in mastering modes of intellectual inquiry or creative work; and in developing skills adaptable to changing environments.</a:t>
            </a:r>
          </a:p>
          <a:p>
            <a:pPr marL="0" indent="0">
              <a:lnSpc>
                <a:spcPts val="2250"/>
              </a:lnSpc>
              <a:spcBef>
                <a:spcPts val="0"/>
              </a:spcBef>
              <a:buNone/>
            </a:pPr>
            <a:r>
              <a:rPr lang="en-US" sz="2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3.C.</a:t>
            </a:r>
            <a:r>
              <a:rPr lang="en-US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The institution has the faculty and staff needed for effective, high-quality programs and student services.</a:t>
            </a:r>
            <a:endParaRPr lang="en-US" sz="2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250"/>
              </a:lnSpc>
              <a:spcBef>
                <a:spcPts val="0"/>
              </a:spcBef>
              <a:buNone/>
            </a:pPr>
            <a:r>
              <a:rPr lang="en-US" sz="2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3.D.</a:t>
            </a:r>
            <a:r>
              <a:rPr lang="en-US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The institution provides support for student learning and resources for effective teaching.</a:t>
            </a:r>
            <a:endParaRPr lang="en-US" sz="2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51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39019-A17B-4F30-9945-EF02AADBC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325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HLC Comprehensive Site Visit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9A0DD-2C7A-4BFB-882F-23BE9C526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0"/>
            <a:ext cx="7886700" cy="4928013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HLC Comprehensive Site Visit: March 25-26, 2024</a:t>
            </a:r>
          </a:p>
          <a:p>
            <a:r>
              <a:rPr lang="en-US" dirty="0"/>
              <a:t>What happens during an HLC visit?</a:t>
            </a:r>
          </a:p>
          <a:p>
            <a:pPr lvl="1"/>
            <a:r>
              <a:rPr lang="en-US" dirty="0"/>
              <a:t>Peer Review Team Visits Campus</a:t>
            </a:r>
          </a:p>
          <a:p>
            <a:pPr lvl="1"/>
            <a:r>
              <a:rPr lang="en-US" dirty="0"/>
              <a:t>Open forum sessions</a:t>
            </a:r>
          </a:p>
          <a:p>
            <a:pPr lvl="1"/>
            <a:r>
              <a:rPr lang="en-US" dirty="0"/>
              <a:t>Federal Compliance Review </a:t>
            </a:r>
          </a:p>
          <a:p>
            <a:pPr lvl="1"/>
            <a:r>
              <a:rPr lang="en-US" dirty="0"/>
              <a:t>Reviews Assurance Argument</a:t>
            </a:r>
          </a:p>
          <a:p>
            <a:pPr marL="57150" lvl="1" indent="400050"/>
            <a:r>
              <a:rPr lang="en-US" sz="2800" dirty="0"/>
              <a:t>Agenda</a:t>
            </a:r>
          </a:p>
          <a:p>
            <a:pPr marL="514350" lvl="2" indent="400050"/>
            <a:r>
              <a:rPr lang="en-US" sz="2400" dirty="0"/>
              <a:t>2 weeks before site visit</a:t>
            </a:r>
          </a:p>
          <a:p>
            <a:pPr marL="514350" lvl="2" indent="400050"/>
            <a:r>
              <a:rPr lang="en-US" sz="2400" dirty="0"/>
              <a:t>Customary meetings </a:t>
            </a:r>
          </a:p>
          <a:p>
            <a:pPr marL="971550" lvl="3" indent="400050"/>
            <a:r>
              <a:rPr lang="en-US" sz="2400" dirty="0"/>
              <a:t>Specific Areas of Focus</a:t>
            </a:r>
          </a:p>
          <a:p>
            <a:pPr marL="971550" lvl="3" indent="400050"/>
            <a:r>
              <a:rPr lang="en-US" sz="2400" dirty="0"/>
              <a:t>Accreditation Criteria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7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43036-992B-43A6-8215-4ACD5530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2024 Comprehensive Visit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5FA86-0920-48D4-9E1B-8D95BBA48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1775"/>
            <a:ext cx="78867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HLC reviews all documentation and will issue final recommendations to the Institutional Actions Council (IAC) – HLC Council:</a:t>
            </a:r>
          </a:p>
          <a:p>
            <a:r>
              <a:rPr lang="en-US" sz="3200" b="1" dirty="0"/>
              <a:t>Reaffirmation</a:t>
            </a:r>
          </a:p>
          <a:p>
            <a:pPr lvl="1"/>
            <a:r>
              <a:rPr lang="en-US" sz="2800" dirty="0"/>
              <a:t>Met</a:t>
            </a:r>
          </a:p>
          <a:p>
            <a:pPr lvl="1"/>
            <a:r>
              <a:rPr lang="en-US" sz="2800" dirty="0"/>
              <a:t>Met with Concerns</a:t>
            </a:r>
            <a:br>
              <a:rPr lang="en-US" sz="2800" dirty="0"/>
            </a:br>
            <a:endParaRPr lang="en-US" sz="2800" dirty="0"/>
          </a:p>
          <a:p>
            <a:r>
              <a:rPr lang="en-US" sz="3200" b="1" dirty="0"/>
              <a:t>Not Met</a:t>
            </a:r>
          </a:p>
          <a:p>
            <a:pPr lvl="1"/>
            <a:r>
              <a:rPr lang="en-US" sz="2800" dirty="0"/>
              <a:t>Sanctions, Notice, Probation, or Show Cause Order</a:t>
            </a:r>
          </a:p>
          <a:p>
            <a:pPr marL="457200" lvl="1" indent="0">
              <a:buNone/>
            </a:pPr>
            <a:endParaRPr lang="en-US" sz="2800" dirty="0"/>
          </a:p>
          <a:p>
            <a:pPr marL="228600" lvl="1"/>
            <a:r>
              <a:rPr lang="en-US" sz="3000" dirty="0"/>
              <a:t>Public Disclosure Notice (PDN) is issued by HLC when it imposes or removes a sanction or a Show Cause Order</a:t>
            </a:r>
          </a:p>
          <a:p>
            <a:pPr lvl="1"/>
            <a:r>
              <a:rPr lang="en-US" dirty="0">
                <a:hlinkClick r:id="rId3"/>
              </a:rPr>
              <a:t>Public Disclosure Notices and Public Statements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67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B5E4C-FF80-4125-A1C2-543C6C2A2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232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HLC Criterion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01A9-75D7-46AE-B756-475013C50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5608"/>
            <a:ext cx="7886700" cy="4983480"/>
          </a:xfrm>
        </p:spPr>
        <p:txBody>
          <a:bodyPr>
            <a:normAutofit fontScale="70000" lnSpcReduction="20000"/>
          </a:bodyPr>
          <a:lstStyle/>
          <a:p>
            <a:endParaRPr lang="en-US" sz="3200" dirty="0"/>
          </a:p>
          <a:p>
            <a:r>
              <a:rPr lang="en-US" sz="3200" b="1" dirty="0"/>
              <a:t>Criterion Teams (Responsible for collecting evidence and reviewing narrative draft)</a:t>
            </a:r>
          </a:p>
          <a:p>
            <a:pPr lvl="1"/>
            <a:r>
              <a:rPr lang="en-US" sz="2800" b="1" dirty="0"/>
              <a:t>Criterion 1: </a:t>
            </a:r>
            <a:r>
              <a:rPr lang="en-US" sz="2800" dirty="0"/>
              <a:t>Dr. Ronald Schumacher and Lisa Shuey</a:t>
            </a:r>
          </a:p>
          <a:p>
            <a:pPr lvl="1"/>
            <a:r>
              <a:rPr lang="en-US" sz="2800" b="1" dirty="0"/>
              <a:t>Criterion 2: </a:t>
            </a:r>
            <a:r>
              <a:rPr lang="en-US" sz="2800" dirty="0"/>
              <a:t>Meg Johnson, Victoria Black, Cassie Woggon, </a:t>
            </a:r>
            <a:r>
              <a:rPr lang="en-US" sz="2800" dirty="0" err="1"/>
              <a:t>Eleesha</a:t>
            </a:r>
            <a:r>
              <a:rPr lang="en-US" sz="2800" dirty="0"/>
              <a:t> Wooten, Bill Taylor</a:t>
            </a:r>
          </a:p>
          <a:p>
            <a:pPr lvl="1"/>
            <a:r>
              <a:rPr lang="en-US" sz="2800" b="1" dirty="0"/>
              <a:t>Criterion 3: </a:t>
            </a:r>
            <a:r>
              <a:rPr lang="en-US" sz="2800" dirty="0"/>
              <a:t>Bill Taylor, Jessica McCarthy, Tim Shaal, Melinda Yerdon, Ann Sergent, Eric Steinberger, Andrew Shella</a:t>
            </a:r>
          </a:p>
          <a:p>
            <a:pPr lvl="1"/>
            <a:r>
              <a:rPr lang="en-US" sz="2800" b="1" dirty="0"/>
              <a:t>Criterion 4: </a:t>
            </a:r>
            <a:r>
              <a:rPr lang="en-US" sz="2800" dirty="0"/>
              <a:t>Bill Taylor, Ann Sergent, Andrew Shella, Melissa Ramirez, Doug Mead</a:t>
            </a:r>
          </a:p>
          <a:p>
            <a:pPr lvl="1"/>
            <a:r>
              <a:rPr lang="en-US" sz="2800" b="1" dirty="0"/>
              <a:t>Criterion 5: </a:t>
            </a:r>
            <a:r>
              <a:rPr lang="en-US" sz="2800" dirty="0"/>
              <a:t>Cory Stine, Meg Johnson, and Jennifer Fehnrich</a:t>
            </a:r>
          </a:p>
          <a:p>
            <a:r>
              <a:rPr lang="en-US" sz="3200" b="1" dirty="0"/>
              <a:t>Federal Compliance Team</a:t>
            </a:r>
          </a:p>
          <a:p>
            <a:pPr lvl="1"/>
            <a:r>
              <a:rPr lang="en-US" sz="2800" dirty="0"/>
              <a:t>Eric Steinberger, Jessica McCarthy, Tim Shaal, Melinda Yerdon, Wayne Yerdon, Bill Taylor, Melissa Ramirez, and Doug Mead</a:t>
            </a:r>
          </a:p>
          <a:p>
            <a:pPr lvl="1"/>
            <a:endParaRPr lang="en-US" sz="2800" dirty="0"/>
          </a:p>
          <a:p>
            <a:pPr marL="457200" lvl="1" indent="-457200"/>
            <a:r>
              <a:rPr lang="en-US" sz="3100" dirty="0"/>
              <a:t>Comprehensive Evaluation Materials must be submitted to the HLC by February 26, 2024.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961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58886-64A9-405B-BD3D-A442EB332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63685-FB0C-4AEB-875A-51A7B2125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468748" cy="4351338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Continue Collecting and Gathering Evidence</a:t>
            </a:r>
          </a:p>
          <a:p>
            <a:r>
              <a:rPr lang="en-US" sz="3600" dirty="0"/>
              <a:t>Identify Gaps</a:t>
            </a:r>
          </a:p>
          <a:p>
            <a:r>
              <a:rPr lang="en-US" sz="3600" dirty="0"/>
              <a:t>Continue Reviewing and Updating Institutional Policies</a:t>
            </a:r>
          </a:p>
          <a:p>
            <a:r>
              <a:rPr lang="en-US" sz="3600" dirty="0"/>
              <a:t>Review Website</a:t>
            </a:r>
          </a:p>
          <a:p>
            <a:r>
              <a:rPr lang="en-US" sz="3600" dirty="0"/>
              <a:t>Review Assurance Argument</a:t>
            </a:r>
          </a:p>
          <a:p>
            <a:r>
              <a:rPr lang="en-US" sz="3600" dirty="0"/>
              <a:t>HLC Information Sessions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77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B70B3A-F38F-4D5E-B586-5BDF6647C0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774237"/>
              </p:ext>
            </p:extLst>
          </p:nvPr>
        </p:nvGraphicFramePr>
        <p:xfrm>
          <a:off x="723899" y="733426"/>
          <a:ext cx="7896225" cy="5810250"/>
        </p:xfrm>
        <a:graphic>
          <a:graphicData uri="http://schemas.openxmlformats.org/drawingml/2006/table">
            <a:tbl>
              <a:tblPr firstRow="1" firstCol="1" bandRow="1"/>
              <a:tblGrid>
                <a:gridCol w="3564295">
                  <a:extLst>
                    <a:ext uri="{9D8B030D-6E8A-4147-A177-3AD203B41FA5}">
                      <a16:colId xmlns:a16="http://schemas.microsoft.com/office/drawing/2014/main" val="1752666823"/>
                    </a:ext>
                  </a:extLst>
                </a:gridCol>
                <a:gridCol w="1468582">
                  <a:extLst>
                    <a:ext uri="{9D8B030D-6E8A-4147-A177-3AD203B41FA5}">
                      <a16:colId xmlns:a16="http://schemas.microsoft.com/office/drawing/2014/main" val="710953435"/>
                    </a:ext>
                  </a:extLst>
                </a:gridCol>
                <a:gridCol w="1678380">
                  <a:extLst>
                    <a:ext uri="{9D8B030D-6E8A-4147-A177-3AD203B41FA5}">
                      <a16:colId xmlns:a16="http://schemas.microsoft.com/office/drawing/2014/main" val="2382956877"/>
                    </a:ext>
                  </a:extLst>
                </a:gridCol>
                <a:gridCol w="1184968">
                  <a:extLst>
                    <a:ext uri="{9D8B030D-6E8A-4147-A177-3AD203B41FA5}">
                      <a16:colId xmlns:a16="http://schemas.microsoft.com/office/drawing/2014/main" val="5386930"/>
                    </a:ext>
                  </a:extLst>
                </a:gridCol>
              </a:tblGrid>
              <a:tr h="3255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HLC Discussion Series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582096"/>
                  </a:ext>
                </a:extLst>
              </a:tr>
              <a:tr h="776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HLC Accreditation – Introduction to TSCC’s 2024 HLC Comprehensive Reaffirmation to Accreditation</a:t>
                      </a:r>
                      <a:b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Tuesday, September 26, 2023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– 5:00 pm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Neeley 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422124"/>
                  </a:ext>
                </a:extLst>
              </a:tr>
              <a:tr h="485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HLC Accreditation Criterion 1: Mission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October 18, 2023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– 5:00 pm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Neeley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208737"/>
                  </a:ext>
                </a:extLst>
              </a:tr>
              <a:tr h="733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HLC Accreditation Criterion 2: Integrity: Ethical and Responsible Conduct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November 8, 2023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– 5:00 pm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Neeley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488930"/>
                  </a:ext>
                </a:extLst>
              </a:tr>
              <a:tr h="7520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HLC Accreditation Criterion 3: Teaching and Learning – Quality, Resources and Support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December 6, 2023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– 5:00 pm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Neeley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24792"/>
                  </a:ext>
                </a:extLst>
              </a:tr>
              <a:tr h="733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HLC Accreditation Criterion 4: Teaching and Learning -Evaluation and Improvement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January 24, 2024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– 5:00 pm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Doepker Center, B101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392479"/>
                  </a:ext>
                </a:extLst>
              </a:tr>
              <a:tr h="7086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HLC Accreditation Criterion 5: Institutional Effectiveness, Resources and Planning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January 31</a:t>
                      </a:r>
                      <a:r>
                        <a:rPr lang="en-US" sz="12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2024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– 5:00 pm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Doepker Center, B101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144033"/>
                  </a:ext>
                </a:extLst>
              </a:tr>
              <a:tr h="6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HLC Accreditation Assurance Argument: Final Campus Review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February 7, 2024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– 5:00 pm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Doepker Center, B101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334075"/>
                  </a:ext>
                </a:extLst>
              </a:tr>
              <a:tr h="6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Campus Preparation for HLC Comprehensive Site Visit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Wednesday, March 6, 2024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3:30 – 5:00 pm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Doepker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Center, B101</a:t>
                      </a:r>
                    </a:p>
                  </a:txBody>
                  <a:tcPr marL="50450" marR="50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33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723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331DF-EB59-4E56-852E-2F2D1B20A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B655D-931F-45F5-A772-4F9A24509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Attend Upcoming HLC Information Sessions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Reflect on the Things We Have Done at TSCC in the Past 5 Years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 Ready to Share Your Reflections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an opportunity to Tell Our Story – Who we are and what we do!</a:t>
            </a:r>
          </a:p>
        </p:txBody>
      </p:sp>
    </p:spTree>
    <p:extLst>
      <p:ext uri="{BB962C8B-B14F-4D97-AF65-F5344CB8AC3E}">
        <p14:creationId xmlns:p14="http://schemas.microsoft.com/office/powerpoint/2010/main" val="2980792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64E85-C425-4FE7-AF0D-2678B178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571500"/>
            <a:ext cx="7772400" cy="990600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Do You Need to Know for the Comprehensive Visit?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6CAB1-1D06-4F7A-ADD3-78AFDB05D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71650"/>
            <a:ext cx="7886700" cy="4624388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Why is accreditation important?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do we maintain accreditation?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focus of each of the five criteria?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accreditation pathway do we use? What are the three parts?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HLC’s role in the accreditation process?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Which Core Components do you help satisfy and how?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Explain TSCC’s Quality Initiative in Simple Terms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TSCC’s Mission, CORE Values, and 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5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79288-161D-46A1-A147-59690ED95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Introduction to TSCC’s HLC Comprehensive Reaffirmation of Accreditation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F9C60-F94F-4E35-A014-2B1204252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929" y="4827638"/>
            <a:ext cx="7752142" cy="118422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Tuesday, September 26, 2023</a:t>
            </a:r>
          </a:p>
        </p:txBody>
      </p:sp>
    </p:spTree>
    <p:extLst>
      <p:ext uri="{BB962C8B-B14F-4D97-AF65-F5344CB8AC3E}">
        <p14:creationId xmlns:p14="http://schemas.microsoft.com/office/powerpoint/2010/main" val="113048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D08B1-3E18-4E63-81F8-7BE277A6E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Do Students Need to Know for the Comprehensive Visit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7BE62-CE04-4968-8B03-5CB26ECDA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Why is accreditation important?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do we maintain accreditation?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Who is HLC?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is HLC’s role in the accreditation process?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is TSCC’s Mission and Core Values?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When is TSCC’s Comprehensive Visit?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17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CE354-1CE4-4FDD-9E1F-53980192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Your Knowledge of HLC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21DD-8499-49A6-BB45-833C414A5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purpose of HLC?</a:t>
            </a:r>
          </a:p>
          <a:p>
            <a:pPr marL="514350" indent="-514350">
              <a:buAutoNum type="alpha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ensures that the educational institution meets the requirements of the U.S. Department of Education and the 5 Criterion of Accreditation. </a:t>
            </a:r>
          </a:p>
          <a:p>
            <a:pPr marL="514350" indent="-514350">
              <a:buAutoNum type="alpha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ensure the presence of a College Bookstore.</a:t>
            </a:r>
          </a:p>
          <a:p>
            <a:pPr marL="514350" indent="-514350">
              <a:buAutoNum type="alpha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ensure students are passing their exams.</a:t>
            </a:r>
          </a:p>
          <a:p>
            <a:pPr marL="514350" indent="-514350">
              <a:buAutoNum type="alpha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review the College’s policies and procedures related to COVID.</a:t>
            </a:r>
          </a:p>
        </p:txBody>
      </p:sp>
    </p:spTree>
    <p:extLst>
      <p:ext uri="{BB962C8B-B14F-4D97-AF65-F5344CB8AC3E}">
        <p14:creationId xmlns:p14="http://schemas.microsoft.com/office/powerpoint/2010/main" val="252763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EE49-6C14-4F15-B573-D69A41A3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Your Knowledge of HLC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DB05A-8B9F-4490-9930-9548739A6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is the HLC Site Visit to TSCC?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	February 26-27, 2024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	January 20-22, 2024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	March 25-26, 2024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	The HLC Site Visit team is not coming to 	campus due to year 4 assurance desk 	review.</a:t>
            </a:r>
          </a:p>
        </p:txBody>
      </p:sp>
    </p:spTree>
    <p:extLst>
      <p:ext uri="{BB962C8B-B14F-4D97-AF65-F5344CB8AC3E}">
        <p14:creationId xmlns:p14="http://schemas.microsoft.com/office/powerpoint/2010/main" val="3220895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2BA3-6114-4425-A108-946EE7AB3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Your Knowledge of HLC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2F736-BDB5-41F8-A4EA-44C726FAE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benefit of being accredited? </a:t>
            </a:r>
          </a:p>
          <a:p>
            <a:pPr marL="514350" indent="-514350">
              <a:buAutoNum type="alpha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Accreditation is an assurance to the public that an institution is properly prepared to do its job.</a:t>
            </a:r>
          </a:p>
          <a:p>
            <a:pPr marL="514350" indent="-514350">
              <a:buAutoNum type="alpha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Accreditation assists with transfer of credits institutions. </a:t>
            </a:r>
          </a:p>
          <a:p>
            <a:pPr marL="514350" indent="-514350">
              <a:buAutoNum type="alpha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Accreditation is required in order to receive federal funds in higher education, including student financial aid</a:t>
            </a:r>
          </a:p>
          <a:p>
            <a:pPr marL="514350" indent="-514350">
              <a:buAutoNum type="alpha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3902044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BBEC3-A387-40EC-AA29-B83E3AFBB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Your Knowledge of HLC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C1AD-6F4A-4D6A-BADE-BD336119C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HLC Site Visit Team will randomly interview TSCC students, faculty and staff.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	True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	False</a:t>
            </a:r>
          </a:p>
        </p:txBody>
      </p:sp>
    </p:spTree>
    <p:extLst>
      <p:ext uri="{BB962C8B-B14F-4D97-AF65-F5344CB8AC3E}">
        <p14:creationId xmlns:p14="http://schemas.microsoft.com/office/powerpoint/2010/main" val="1856949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3BCA-0CC3-49FE-B1B4-0CF871D6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Your Knowledge of HLC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91A77-AEC8-407F-92F3-F922E1574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HLC evaluates the College based on 10 criteria.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	True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	False</a:t>
            </a:r>
          </a:p>
        </p:txBody>
      </p:sp>
    </p:spTree>
    <p:extLst>
      <p:ext uri="{BB962C8B-B14F-4D97-AF65-F5344CB8AC3E}">
        <p14:creationId xmlns:p14="http://schemas.microsoft.com/office/powerpoint/2010/main" val="1887419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4BCEC-BC00-4389-8F83-977DABBDA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Your Knowledge of HLC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DD846-9F58-44AF-9F4C-3B21F705A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can I prepare for the HLC Site Visit?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Attend Upcoming HLC Information 	Sessions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	Reflect on the Things We Have Done at 	TSCC in the Past 5 Years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Be Ready to Share Your Reflections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	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70632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279B4-0D69-4ED8-B9A1-A5C7F2F50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Your Knowledge of HLC 2024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BBDF4-D436-4E88-BD3C-8FCDA9A73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accreditation pathway do we use?</a:t>
            </a:r>
          </a:p>
          <a:p>
            <a:pPr marL="914400" lvl="1" indent="-457200">
              <a:buAutoNum type="alphaUcPeriod"/>
            </a:pPr>
            <a:r>
              <a:rPr lang="en-US" dirty="0"/>
              <a:t>Standard Pathway</a:t>
            </a:r>
          </a:p>
          <a:p>
            <a:pPr marL="914400" lvl="1" indent="-457200">
              <a:buAutoNum type="alphaUcPeriod"/>
            </a:pPr>
            <a:r>
              <a:rPr lang="en-US" dirty="0"/>
              <a:t>Open Pathway</a:t>
            </a:r>
          </a:p>
          <a:p>
            <a:pPr marL="914400" lvl="1" indent="-457200">
              <a:buAutoNum type="alphaUcPeriod"/>
            </a:pPr>
            <a:r>
              <a:rPr lang="en-US" dirty="0"/>
              <a:t>Accreditation Quality Improvement Pathway (AQIP)</a:t>
            </a:r>
          </a:p>
        </p:txBody>
      </p:sp>
    </p:spTree>
    <p:extLst>
      <p:ext uri="{BB962C8B-B14F-4D97-AF65-F5344CB8AC3E}">
        <p14:creationId xmlns:p14="http://schemas.microsoft.com/office/powerpoint/2010/main" val="1893954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44B73-C36C-4D76-A17C-AE814AA96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of the following is TSCC's Mission Statement: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64D65-8DD1-421B-9600-F8D48A4CE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UcPeriod"/>
            </a:pPr>
            <a:r>
              <a:rPr lang="en-US" dirty="0"/>
              <a:t>Be the model for academic excellence, student-focused service and community engagement.</a:t>
            </a:r>
          </a:p>
          <a:p>
            <a:pPr marL="514350" indent="-514350">
              <a:buAutoNum type="alphaUcPeriod"/>
            </a:pPr>
            <a:r>
              <a:rPr lang="en-US" dirty="0"/>
              <a:t>To provide high-quality education that all students successfully complete their educational goals.</a:t>
            </a:r>
          </a:p>
          <a:p>
            <a:pPr marL="514350" indent="-514350">
              <a:buAutoNum type="alphaUcPeriod"/>
            </a:pPr>
            <a:r>
              <a:rPr lang="en-US" dirty="0"/>
              <a:t>To provide quality learning opportunities in an environment for success in a changing world.</a:t>
            </a:r>
          </a:p>
          <a:p>
            <a:pPr marL="514350" indent="-514350">
              <a:buAutoNum type="alphaUcPeriod"/>
            </a:pPr>
            <a:r>
              <a:rPr lang="en-US" dirty="0"/>
              <a:t>To provide the highest quality education and training to our students, faculty, staff and community.</a:t>
            </a:r>
          </a:p>
          <a:p>
            <a:pPr marL="514350" indent="-514350">
              <a:buAutoNum type="alphaUcPeriod"/>
            </a:pPr>
            <a:r>
              <a:rPr lang="en-US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78319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31C45-8641-4EBD-AD21-7233228D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Content Placeholder 3" descr="Logo&#10;&#10;Description automatically generated with medium confidence">
            <a:extLst>
              <a:ext uri="{FF2B5EF4-FFF2-40B4-BE49-F238E27FC236}">
                <a16:creationId xmlns:a16="http://schemas.microsoft.com/office/drawing/2014/main" id="{B141977C-0E57-4278-8B10-CA4F76834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71775" y="2381250"/>
            <a:ext cx="3038475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1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7B28B-4C57-4E57-810D-083E109D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Higher Learning Commission (HLC)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8E0AC-C012-4190-B76A-98A703EC8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TSCC is accredited by the Higher Learning Commission</a:t>
            </a:r>
          </a:p>
          <a:p>
            <a:r>
              <a:rPr lang="en-US" sz="3600" dirty="0"/>
              <a:t>Regional accreditation agency recognized by the U.S. Department of Education</a:t>
            </a:r>
          </a:p>
          <a:p>
            <a:r>
              <a:rPr lang="en-US" sz="3600" dirty="0"/>
              <a:t>HLC accredits degree-granting post-secondary educational institutions in the United States.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5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9AC44-FEDB-4B06-B7AB-F7C60F96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Accreditation?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CF7DE-1DC1-4682-A148-6BBD040A4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“Accreditation” is a review of the quality of higher education institutions and programs. In the United States, accreditation is a major way that students, families, government officials, and the press know that an institution or program provides a quality education.</a:t>
            </a:r>
          </a:p>
          <a:p>
            <a:pPr marL="0" indent="0">
              <a:buNone/>
            </a:pPr>
            <a:br>
              <a:rPr lang="en-US" sz="1800" dirty="0"/>
            </a:br>
            <a:r>
              <a:rPr lang="en-US" sz="1800" dirty="0"/>
              <a:t>Source: </a:t>
            </a:r>
            <a:r>
              <a:rPr lang="en-US" sz="1800" dirty="0">
                <a:hlinkClick r:id="rId3"/>
              </a:rPr>
              <a:t>About Accreditation – Council for Higher Education Accreditation (chea.org)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391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>
            <a:extLst>
              <a:ext uri="{FF2B5EF4-FFF2-40B4-BE49-F238E27FC236}">
                <a16:creationId xmlns:a16="http://schemas.microsoft.com/office/drawing/2014/main" id="{36E845E5-7085-E449-8305-EAED6BBE7BEE}"/>
              </a:ext>
            </a:extLst>
          </p:cNvPr>
          <p:cNvSpPr txBox="1">
            <a:spLocks/>
          </p:cNvSpPr>
          <p:nvPr/>
        </p:nvSpPr>
        <p:spPr>
          <a:xfrm>
            <a:off x="457200" y="38109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Why is Accreditation Important?</a:t>
            </a:r>
          </a:p>
        </p:txBody>
      </p:sp>
      <p:sp>
        <p:nvSpPr>
          <p:cNvPr id="3" name="SmartArt Placeholder 5">
            <a:extLst>
              <a:ext uri="{FF2B5EF4-FFF2-40B4-BE49-F238E27FC236}">
                <a16:creationId xmlns:a16="http://schemas.microsoft.com/office/drawing/2014/main" id="{9DD24101-5658-0940-80FD-986B817DAE63}"/>
              </a:ext>
            </a:extLst>
          </p:cNvPr>
          <p:cNvSpPr txBox="1">
            <a:spLocks/>
          </p:cNvSpPr>
          <p:nvPr/>
        </p:nvSpPr>
        <p:spPr>
          <a:xfrm>
            <a:off x="457200" y="1371600"/>
            <a:ext cx="8229600" cy="453557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C522D7-D338-4444-9C8A-55570D6A9196}"/>
              </a:ext>
            </a:extLst>
          </p:cNvPr>
          <p:cNvSpPr/>
          <p:nvPr/>
        </p:nvSpPr>
        <p:spPr>
          <a:xfrm>
            <a:off x="733425" y="1524090"/>
            <a:ext cx="67428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Creates a set of quality standards for all education institutions or 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Institutional Accreditation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Accredited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Makes transferring credits easier for 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Provides access to federal and state funding and Title IV – student financial aid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1871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AE1D9-D92C-40C6-AA96-6DD215D9B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Academic Quality Improvement Program (AQIP)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6951E-5F5D-464D-A956-F47CABD37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TSCC Accredited with HLC since 1975, previously known as the North Central Association (Dissolved in 2014)</a:t>
            </a:r>
          </a:p>
          <a:p>
            <a:r>
              <a:rPr lang="en-US" dirty="0"/>
              <a:t>AQIP was developed in 1999 by Stephen </a:t>
            </a:r>
            <a:r>
              <a:rPr lang="en-US" dirty="0" err="1"/>
              <a:t>Spangehl</a:t>
            </a:r>
            <a:endParaRPr lang="en-US" dirty="0"/>
          </a:p>
          <a:p>
            <a:r>
              <a:rPr lang="en-US" dirty="0"/>
              <a:t>TSCC was the inaugural AQIP school</a:t>
            </a:r>
          </a:p>
          <a:p>
            <a:r>
              <a:rPr lang="en-US" dirty="0"/>
              <a:t>AQIP accreditation pathway phased out in 2018</a:t>
            </a:r>
          </a:p>
          <a:p>
            <a:r>
              <a:rPr lang="en-US" dirty="0"/>
              <a:t>Year of Last Reaffirmation: 2014-2015</a:t>
            </a:r>
          </a:p>
          <a:p>
            <a:r>
              <a:rPr lang="en-US" dirty="0"/>
              <a:t>New Pathway Introduced</a:t>
            </a:r>
          </a:p>
        </p:txBody>
      </p:sp>
    </p:spTree>
    <p:extLst>
      <p:ext uri="{BB962C8B-B14F-4D97-AF65-F5344CB8AC3E}">
        <p14:creationId xmlns:p14="http://schemas.microsoft.com/office/powerpoint/2010/main" val="215731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0C92-232D-49B9-8FAC-EC5CC4E6B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Opportunities for Improvement From Previous Site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2F0B3-79C4-4843-BDFD-939E4F4B0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Outcomes Assessment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Institutional Policies and Procedures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Institutional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329603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FE686-D3FE-4CCE-8549-02DF95535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Action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4118F-AF42-454E-938B-250B908D0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Outcomes Assessment:</a:t>
            </a:r>
          </a:p>
          <a:p>
            <a:pPr lvl="1"/>
            <a:r>
              <a:rPr lang="en-US" dirty="0"/>
              <a:t>TSCC joined the Assessment Academy in 2019.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Institutional Research: </a:t>
            </a:r>
          </a:p>
          <a:p>
            <a:pPr lvl="1"/>
            <a:r>
              <a:rPr lang="en-US" dirty="0"/>
              <a:t>TSCC reorganized the IR and IT office.</a:t>
            </a:r>
          </a:p>
          <a:p>
            <a:pPr lvl="1"/>
            <a:r>
              <a:rPr lang="en-US" dirty="0"/>
              <a:t>Created new Chief Information Officer (CIO) position</a:t>
            </a:r>
          </a:p>
          <a:p>
            <a:pPr lvl="1"/>
            <a:r>
              <a:rPr lang="en-US" dirty="0"/>
              <a:t>Hired Director of Institutional Research</a:t>
            </a:r>
            <a:br>
              <a:rPr lang="en-US" dirty="0"/>
            </a:br>
            <a:endParaRPr lang="en-US" dirty="0"/>
          </a:p>
          <a:p>
            <a:pPr marL="0" lvl="1" indent="0">
              <a:buNone/>
            </a:pPr>
            <a:r>
              <a:rPr lang="en-US" sz="2800" b="1" dirty="0"/>
              <a:t>Policies and Procedures:</a:t>
            </a:r>
          </a:p>
          <a:p>
            <a:pPr marL="342900" lvl="1" indent="114300"/>
            <a:r>
              <a:rPr lang="en-US" b="1" dirty="0"/>
              <a:t> </a:t>
            </a:r>
            <a:r>
              <a:rPr lang="en-US" dirty="0"/>
              <a:t>Policy and Procedure Project – Fall 2022</a:t>
            </a:r>
            <a:endParaRPr lang="en-US" b="1" dirty="0"/>
          </a:p>
          <a:p>
            <a:pPr marL="457200" lvl="1" indent="-457200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895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73F51-2A42-46EE-B907-735126FF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Pathways for Reaffirmation of Accreditation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97E41-8B13-4589-B0BF-C5758FE0F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Two primary pathways: Standard and Open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TSCC: Open Pathway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 year cycle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Focuses on quality assurance and institutional improvement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Unique improvement component – Quality Initiative provides institutions the opportunity to pursue improvement projects that meet their current needs and aspirations.</a:t>
            </a:r>
          </a:p>
          <a:p>
            <a:pPr marL="0" lvl="1" indent="228600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One Comprehensive Evaluation Visit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0465"/>
      </p:ext>
    </p:extLst>
  </p:cSld>
  <p:clrMapOvr>
    <a:masterClrMapping/>
  </p:clrMapOvr>
</p:sld>
</file>

<file path=ppt/theme/theme1.xml><?xml version="1.0" encoding="utf-8"?>
<a:theme xmlns:a="http://schemas.openxmlformats.org/drawingml/2006/main" name="Opening &amp; Clos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rra Theme 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E4AD8B60-F16B-47DB-B8D2-CA8C03283179}"/>
    </a:ext>
  </a:extLst>
</a:theme>
</file>

<file path=ppt/theme/theme3.xml><?xml version="1.0" encoding="utf-8"?>
<a:theme xmlns:a="http://schemas.openxmlformats.org/drawingml/2006/main" name="Terra Theme 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58F261A-13BB-4577-9736-7EE9EE414AE6}"/>
    </a:ext>
  </a:extLst>
</a:theme>
</file>

<file path=ppt/theme/theme4.xml><?xml version="1.0" encoding="utf-8"?>
<a:theme xmlns:a="http://schemas.openxmlformats.org/drawingml/2006/main" name="Terra Theme 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917C62C-A762-40B6-8453-117BE72CB840}"/>
    </a:ext>
  </a:extLst>
</a:theme>
</file>

<file path=ppt/theme/theme5.xml><?xml version="1.0" encoding="utf-8"?>
<a:theme xmlns:a="http://schemas.openxmlformats.org/drawingml/2006/main" name="Terra Theme 4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337AEAF8-8259-4D30-94DF-F03B23438D21}"/>
    </a:ext>
  </a:extLst>
</a:theme>
</file>

<file path=ppt/theme/theme6.xml><?xml version="1.0" encoding="utf-8"?>
<a:theme xmlns:a="http://schemas.openxmlformats.org/drawingml/2006/main" name="Terra Theme 6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6490F8B-B6A2-47D0-8617-D8F6E6955E44}"/>
    </a:ext>
  </a:extLst>
</a:theme>
</file>

<file path=ppt/theme/theme7.xml><?xml version="1.0" encoding="utf-8"?>
<a:theme xmlns:a="http://schemas.openxmlformats.org/drawingml/2006/main" name="Terra Theme 7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EAAD9CE4-8D37-4CFC-B37A-DBB62958AE4C}"/>
    </a:ext>
  </a:extLst>
</a:theme>
</file>

<file path=ppt/theme/theme8.xml><?xml version="1.0" encoding="utf-8"?>
<a:theme xmlns:a="http://schemas.openxmlformats.org/drawingml/2006/main" name="Terra Theme 8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57887BFC-87A9-40E1-BC6A-E47E64B64A97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8A95727AD50419D203801D706ADC2" ma:contentTypeVersion="13" ma:contentTypeDescription="Create a new document." ma:contentTypeScope="" ma:versionID="d47bab999988f1b1b64873151f2b0c7b">
  <xsd:schema xmlns:xsd="http://www.w3.org/2001/XMLSchema" xmlns:xs="http://www.w3.org/2001/XMLSchema" xmlns:p="http://schemas.microsoft.com/office/2006/metadata/properties" xmlns:ns3="cb4fc2a8-adf5-4e76-a0f6-772a3424dbd7" xmlns:ns4="54038cfc-4392-47f0-a24a-9fe302730320" targetNamespace="http://schemas.microsoft.com/office/2006/metadata/properties" ma:root="true" ma:fieldsID="c695f56c6841cc2f2a3d0ccfea0baca8" ns3:_="" ns4:_="">
    <xsd:import namespace="cb4fc2a8-adf5-4e76-a0f6-772a3424dbd7"/>
    <xsd:import namespace="54038cfc-4392-47f0-a24a-9fe3027303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fc2a8-adf5-4e76-a0f6-772a3424d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8cfc-4392-47f0-a24a-9fe3027303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EF7FB2-9537-479D-8139-6B316DF6C9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B1582B-FF24-41B9-BC1E-BBAB528CBBED}">
  <ds:schemaRefs>
    <ds:schemaRef ds:uri="54038cfc-4392-47f0-a24a-9fe302730320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cb4fc2a8-adf5-4e76-a0f6-772a3424dbd7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BB63911-B74A-4E20-BC3D-CD43BE5BC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fc2a8-adf5-4e76-a0f6-772a3424dbd7"/>
    <ds:schemaRef ds:uri="54038cfc-4392-47f0-a24a-9fe3027303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55404</TotalTime>
  <Words>1416</Words>
  <Application>Microsoft Office PowerPoint</Application>
  <PresentationFormat>On-screen Show (4:3)</PresentationFormat>
  <Paragraphs>271</Paragraphs>
  <Slides>29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29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Opening &amp; Closing</vt:lpstr>
      <vt:lpstr>Terra Theme 1</vt:lpstr>
      <vt:lpstr>Terra Theme 2</vt:lpstr>
      <vt:lpstr>Terra Theme 3</vt:lpstr>
      <vt:lpstr>Terra Theme 4</vt:lpstr>
      <vt:lpstr>Terra Theme 6</vt:lpstr>
      <vt:lpstr>Terra Theme 7</vt:lpstr>
      <vt:lpstr>Terra Theme 8</vt:lpstr>
      <vt:lpstr>Before we get started!</vt:lpstr>
      <vt:lpstr>Introduction to TSCC’s HLC Comprehensive Reaffirmation of Accreditation</vt:lpstr>
      <vt:lpstr>The Higher Learning Commission (HLC)</vt:lpstr>
      <vt:lpstr>What is Accreditation?</vt:lpstr>
      <vt:lpstr>PowerPoint Presentation</vt:lpstr>
      <vt:lpstr>Academic Quality Improvement Program (AQIP) </vt:lpstr>
      <vt:lpstr>Opportunities for Improvement From Previous Site Visit</vt:lpstr>
      <vt:lpstr>Action Steps </vt:lpstr>
      <vt:lpstr>Pathways for Reaffirmation of Accreditation</vt:lpstr>
      <vt:lpstr>Open Pathway 10-Year Cycle</vt:lpstr>
      <vt:lpstr>What Criteria Do We Need to Satisfy in the Assurance Argument?</vt:lpstr>
      <vt:lpstr> Example: Criterion 3. Teaching and Learning: Quality, Resources and Support  </vt:lpstr>
      <vt:lpstr>HLC Comprehensive Site Visit </vt:lpstr>
      <vt:lpstr>2024 Comprehensive Visit</vt:lpstr>
      <vt:lpstr>HLC Criterion Teams</vt:lpstr>
      <vt:lpstr>Next Steps</vt:lpstr>
      <vt:lpstr>PowerPoint Presentation</vt:lpstr>
      <vt:lpstr>How Can You Help?</vt:lpstr>
      <vt:lpstr> What Do You Need to Know for the Comprehensive Visit? </vt:lpstr>
      <vt:lpstr> What Do Students Need to Know for the Comprehensive Visit </vt:lpstr>
      <vt:lpstr>Test Your Knowledge of HLC 2024</vt:lpstr>
      <vt:lpstr>Test Your Knowledge of HLC 2024</vt:lpstr>
      <vt:lpstr>Test Your Knowledge of HLC 2024</vt:lpstr>
      <vt:lpstr>Test Your Knowledge of HLC 2024</vt:lpstr>
      <vt:lpstr>Test Your Knowledge of HLC 2024</vt:lpstr>
      <vt:lpstr>Test Your Knowledge of HLC 2024</vt:lpstr>
      <vt:lpstr>Test Your Knowledge of HLC 2024</vt:lpstr>
      <vt:lpstr>Which of the following is TSCC's Mission Statement: 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Steinberger, Eric J</dc:creator>
  <cp:lastModifiedBy>Ramirez, Melissa M</cp:lastModifiedBy>
  <cp:revision>151</cp:revision>
  <cp:lastPrinted>2023-09-26T16:22:17Z</cp:lastPrinted>
  <dcterms:created xsi:type="dcterms:W3CDTF">2020-07-17T15:30:53Z</dcterms:created>
  <dcterms:modified xsi:type="dcterms:W3CDTF">2023-09-26T16:57:04Z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0x010100B138A95727AD50419D203801D706ADC2</vt:lpwstr>
  </property>
</Properties>
</file>